
<file path=[Content_Types].xml><?xml version="1.0" encoding="utf-8"?>
<Types xmlns="http://schemas.openxmlformats.org/package/2006/content-types">
  <Default Extension="bin" ContentType="image/unknown"/>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7"/>
  </p:notesMasterIdLst>
  <p:sldIdLst>
    <p:sldId id="257" r:id="rId2"/>
    <p:sldId id="301" r:id="rId3"/>
    <p:sldId id="292" r:id="rId4"/>
    <p:sldId id="259" r:id="rId5"/>
    <p:sldId id="302" r:id="rId6"/>
    <p:sldId id="303" r:id="rId7"/>
    <p:sldId id="265" r:id="rId8"/>
    <p:sldId id="318" r:id="rId9"/>
    <p:sldId id="315" r:id="rId10"/>
    <p:sldId id="316" r:id="rId11"/>
    <p:sldId id="317" r:id="rId12"/>
    <p:sldId id="271" r:id="rId13"/>
    <p:sldId id="304" r:id="rId14"/>
    <p:sldId id="305" r:id="rId15"/>
    <p:sldId id="307" r:id="rId16"/>
    <p:sldId id="309" r:id="rId17"/>
    <p:sldId id="313" r:id="rId18"/>
    <p:sldId id="308" r:id="rId19"/>
    <p:sldId id="314" r:id="rId20"/>
    <p:sldId id="306" r:id="rId21"/>
    <p:sldId id="277" r:id="rId22"/>
    <p:sldId id="310" r:id="rId23"/>
    <p:sldId id="311" r:id="rId24"/>
    <p:sldId id="312" r:id="rId25"/>
    <p:sldId id="289" r:id="rId26"/>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8" autoAdjust="0"/>
    <p:restoredTop sz="86483" autoAdjust="0"/>
  </p:normalViewPr>
  <p:slideViewPr>
    <p:cSldViewPr snapToGrid="0">
      <p:cViewPr varScale="1">
        <p:scale>
          <a:sx n="72" d="100"/>
          <a:sy n="72" d="100"/>
        </p:scale>
        <p:origin x="132"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2025/6/16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grpSp>
        <p:nvGrpSpPr>
          <p:cNvPr id="25" name="Group 24"/>
          <p:cNvGrpSpPr/>
          <p:nvPr/>
        </p:nvGrpSpPr>
        <p:grpSpPr>
          <a:xfrm>
            <a:off x="-6350" y="0"/>
            <a:ext cx="12198350" cy="6858000"/>
            <a:chOff x="-6350" y="0"/>
            <a:chExt cx="12198350" cy="6858000"/>
          </a:xfrm>
        </p:grpSpPr>
        <p:sp>
          <p:nvSpPr>
            <p:cNvPr id="2" name="Rectangle 1"/>
            <p:cNvSpPr/>
            <p:nvPr/>
          </p:nvSpPr>
          <p:spPr>
            <a:xfrm>
              <a:off x="-6350" y="0"/>
              <a:ext cx="12192000" cy="6858000"/>
            </a:xfrm>
            <a:prstGeom prst="rect">
              <a:avLst/>
            </a:prstGeom>
            <a:blipFill rotWithShape="0">
              <a:blip r:embed="rId2"/>
              <a:srcRect/>
              <a:stretch>
                <a:fillRect r="-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0" name="Freeform: Shape 9"/>
            <p:cNvSpPr/>
            <p:nvPr/>
          </p:nvSpPr>
          <p:spPr>
            <a:xfrm>
              <a:off x="1" y="0"/>
              <a:ext cx="7774473" cy="6858000"/>
            </a:xfrm>
            <a:custGeom>
              <a:avLst/>
              <a:gdLst>
                <a:gd name="connsiteX0" fmla="*/ 0 w 7774473"/>
                <a:gd name="connsiteY0" fmla="*/ 0 h 6858000"/>
                <a:gd name="connsiteX1" fmla="*/ 6220374 w 7774473"/>
                <a:gd name="connsiteY1" fmla="*/ 0 h 6858000"/>
                <a:gd name="connsiteX2" fmla="*/ 6533163 w 7774473"/>
                <a:gd name="connsiteY2" fmla="*/ 169922 h 6858000"/>
                <a:gd name="connsiteX3" fmla="*/ 7487001 w 7774473"/>
                <a:gd name="connsiteY3" fmla="*/ 3386243 h 6858000"/>
                <a:gd name="connsiteX4" fmla="*/ 7485814 w 7774473"/>
                <a:gd name="connsiteY4" fmla="*/ 3388427 h 6858000"/>
                <a:gd name="connsiteX5" fmla="*/ 5601458 w 7774473"/>
                <a:gd name="connsiteY5" fmla="*/ 6858000 h 6858000"/>
                <a:gd name="connsiteX6" fmla="*/ 0 w 77744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4473" h="6858000">
                  <a:moveTo>
                    <a:pt x="0" y="0"/>
                  </a:moveTo>
                  <a:lnTo>
                    <a:pt x="6220374" y="0"/>
                  </a:lnTo>
                  <a:lnTo>
                    <a:pt x="6533163" y="169922"/>
                  </a:lnTo>
                  <a:cubicBezTo>
                    <a:pt x="7684751" y="794819"/>
                    <a:pt x="8111559" y="2234712"/>
                    <a:pt x="7487001" y="3386243"/>
                  </a:cubicBezTo>
                  <a:cubicBezTo>
                    <a:pt x="7486603" y="3386969"/>
                    <a:pt x="7486208" y="3387700"/>
                    <a:pt x="7485814" y="3388427"/>
                  </a:cubicBezTo>
                  <a:lnTo>
                    <a:pt x="5601458" y="6858000"/>
                  </a:lnTo>
                  <a:lnTo>
                    <a:pt x="0" y="6858000"/>
                  </a:ln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Shape 17"/>
            <p:cNvSpPr/>
            <p:nvPr/>
          </p:nvSpPr>
          <p:spPr>
            <a:xfrm>
              <a:off x="0" y="0"/>
              <a:ext cx="1592846" cy="1392620"/>
            </a:xfrm>
            <a:custGeom>
              <a:avLst/>
              <a:gdLst>
                <a:gd name="connsiteX0" fmla="*/ 0 w 1592846"/>
                <a:gd name="connsiteY0" fmla="*/ 0 h 1392620"/>
                <a:gd name="connsiteX1" fmla="*/ 1537243 w 1592846"/>
                <a:gd name="connsiteY1" fmla="*/ 0 h 1392620"/>
                <a:gd name="connsiteX2" fmla="*/ 1581271 w 1592846"/>
                <a:gd name="connsiteY2" fmla="*/ 90183 h 1392620"/>
                <a:gd name="connsiteX3" fmla="*/ 1547601 w 1592846"/>
                <a:gd name="connsiteY3" fmla="*/ 346329 h 1392620"/>
                <a:gd name="connsiteX4" fmla="*/ 1547538 w 1592846"/>
                <a:gd name="connsiteY4" fmla="*/ 346439 h 1392620"/>
                <a:gd name="connsiteX5" fmla="*/ 1040947 w 1592846"/>
                <a:gd name="connsiteY5" fmla="*/ 1223754 h 1392620"/>
                <a:gd name="connsiteX6" fmla="*/ 579711 w 1592846"/>
                <a:gd name="connsiteY6" fmla="*/ 1347342 h 1392620"/>
                <a:gd name="connsiteX7" fmla="*/ 0 w 1592846"/>
                <a:gd name="connsiteY7" fmla="*/ 1012524 h 13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2846" h="1392620">
                  <a:moveTo>
                    <a:pt x="0" y="0"/>
                  </a:moveTo>
                  <a:lnTo>
                    <a:pt x="1537243" y="0"/>
                  </a:lnTo>
                  <a:lnTo>
                    <a:pt x="1581271" y="90183"/>
                  </a:lnTo>
                  <a:cubicBezTo>
                    <a:pt x="1603646" y="173624"/>
                    <a:pt x="1594192" y="265600"/>
                    <a:pt x="1547601" y="346329"/>
                  </a:cubicBezTo>
                  <a:cubicBezTo>
                    <a:pt x="1547568" y="346383"/>
                    <a:pt x="1547568" y="346383"/>
                    <a:pt x="1547538" y="346439"/>
                  </a:cubicBezTo>
                  <a:lnTo>
                    <a:pt x="1040947" y="1223754"/>
                  </a:lnTo>
                  <a:cubicBezTo>
                    <a:pt x="947680" y="1385235"/>
                    <a:pt x="741223" y="1440555"/>
                    <a:pt x="579711" y="1347342"/>
                  </a:cubicBezTo>
                  <a:lnTo>
                    <a:pt x="0" y="101252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Freeform: Shape 20"/>
            <p:cNvSpPr/>
            <p:nvPr/>
          </p:nvSpPr>
          <p:spPr>
            <a:xfrm>
              <a:off x="5794851" y="5129007"/>
              <a:ext cx="1041378" cy="1041378"/>
            </a:xfrm>
            <a:custGeom>
              <a:avLst/>
              <a:gdLst>
                <a:gd name="connsiteX0" fmla="*/ 1174695 w 4377942"/>
                <a:gd name="connsiteY0" fmla="*/ 350700 h 4377943"/>
                <a:gd name="connsiteX1" fmla="*/ 2155580 w 4377942"/>
                <a:gd name="connsiteY1" fmla="*/ 91334 h 4377943"/>
                <a:gd name="connsiteX2" fmla="*/ 2155770 w 4377942"/>
                <a:gd name="connsiteY2" fmla="*/ 91427 h 4377943"/>
                <a:gd name="connsiteX3" fmla="*/ 4016006 w 4377942"/>
                <a:gd name="connsiteY3" fmla="*/ 1173659 h 4377943"/>
                <a:gd name="connsiteX4" fmla="*/ 4275464 w 4377942"/>
                <a:gd name="connsiteY4" fmla="*/ 2154543 h 4377943"/>
                <a:gd name="connsiteX5" fmla="*/ 4275371 w 4377942"/>
                <a:gd name="connsiteY5" fmla="*/ 2154734 h 4377943"/>
                <a:gd name="connsiteX6" fmla="*/ 3193140 w 4377942"/>
                <a:gd name="connsiteY6" fmla="*/ 4014965 h 4377943"/>
                <a:gd name="connsiteX7" fmla="*/ 2212255 w 4377942"/>
                <a:gd name="connsiteY7" fmla="*/ 4274428 h 4377943"/>
                <a:gd name="connsiteX8" fmla="*/ 2212065 w 4377942"/>
                <a:gd name="connsiteY8" fmla="*/ 4274330 h 4377943"/>
                <a:gd name="connsiteX9" fmla="*/ 351736 w 4377942"/>
                <a:gd name="connsiteY9" fmla="*/ 3192006 h 4377943"/>
                <a:gd name="connsiteX10" fmla="*/ 92371 w 4377942"/>
                <a:gd name="connsiteY10" fmla="*/ 2210931 h 437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7942" h="4377943">
                  <a:moveTo>
                    <a:pt x="1174695" y="350700"/>
                  </a:moveTo>
                  <a:cubicBezTo>
                    <a:pt x="1373957" y="8181"/>
                    <a:pt x="1813061" y="-107933"/>
                    <a:pt x="2155580" y="91334"/>
                  </a:cubicBezTo>
                  <a:cubicBezTo>
                    <a:pt x="2155677" y="91334"/>
                    <a:pt x="2155677" y="91427"/>
                    <a:pt x="2155770" y="91427"/>
                  </a:cubicBezTo>
                  <a:lnTo>
                    <a:pt x="4016006" y="1173659"/>
                  </a:lnTo>
                  <a:cubicBezTo>
                    <a:pt x="4358524" y="1372824"/>
                    <a:pt x="4474727" y="1812025"/>
                    <a:pt x="4275464" y="2154543"/>
                  </a:cubicBezTo>
                  <a:cubicBezTo>
                    <a:pt x="4275464" y="2154543"/>
                    <a:pt x="4275464" y="2154636"/>
                    <a:pt x="4275371" y="2154734"/>
                  </a:cubicBezTo>
                  <a:lnTo>
                    <a:pt x="3193140" y="4014965"/>
                  </a:lnTo>
                  <a:cubicBezTo>
                    <a:pt x="2993970" y="4357483"/>
                    <a:pt x="2554774" y="4473690"/>
                    <a:pt x="2212255" y="4274428"/>
                  </a:cubicBezTo>
                  <a:cubicBezTo>
                    <a:pt x="2212255" y="4274428"/>
                    <a:pt x="2212158" y="4274330"/>
                    <a:pt x="2212065" y="4274330"/>
                  </a:cubicBezTo>
                  <a:lnTo>
                    <a:pt x="351736" y="3192006"/>
                  </a:lnTo>
                  <a:cubicBezTo>
                    <a:pt x="9217" y="2992646"/>
                    <a:pt x="-106892" y="2553449"/>
                    <a:pt x="92371" y="2210931"/>
                  </a:cubicBezTo>
                  <a:close/>
                </a:path>
              </a:pathLst>
            </a:custGeom>
            <a:solidFill>
              <a:schemeClr val="tx1"/>
            </a:solidFill>
            <a:ln w="9525" cap="flat">
              <a:noFill/>
              <a:prstDash val="solid"/>
              <a:miter/>
            </a:ln>
          </p:spPr>
          <p:txBody>
            <a:bodyPr rtlCol="0" anchor="ctr"/>
            <a:lstStyle/>
            <a:p>
              <a:endParaRPr lang="zh-CN" altLang="en-US"/>
            </a:p>
          </p:txBody>
        </p:sp>
        <p:sp>
          <p:nvSpPr>
            <p:cNvPr id="24" name="Freeform: Shape 23"/>
            <p:cNvSpPr/>
            <p:nvPr/>
          </p:nvSpPr>
          <p:spPr>
            <a:xfrm>
              <a:off x="10812556" y="2041176"/>
              <a:ext cx="1379444" cy="2381576"/>
            </a:xfrm>
            <a:custGeom>
              <a:avLst/>
              <a:gdLst>
                <a:gd name="connsiteX0" fmla="*/ 954194 w 1379444"/>
                <a:gd name="connsiteY0" fmla="*/ 883 h 2381576"/>
                <a:gd name="connsiteX1" fmla="*/ 1176550 w 1379444"/>
                <a:gd name="connsiteY1" fmla="*/ 53059 h 2381576"/>
                <a:gd name="connsiteX2" fmla="*/ 1176653 w 1379444"/>
                <a:gd name="connsiteY2" fmla="*/ 53110 h 2381576"/>
                <a:gd name="connsiteX3" fmla="*/ 1379444 w 1379444"/>
                <a:gd name="connsiteY3" fmla="*/ 171088 h 2381576"/>
                <a:gd name="connsiteX4" fmla="*/ 1379444 w 1379444"/>
                <a:gd name="connsiteY4" fmla="*/ 2381576 h 2381576"/>
                <a:gd name="connsiteX5" fmla="*/ 1354303 w 1379444"/>
                <a:gd name="connsiteY5" fmla="*/ 2380834 h 2381576"/>
                <a:gd name="connsiteX6" fmla="*/ 1207412 w 1379444"/>
                <a:gd name="connsiteY6" fmla="*/ 2330905 h 2381576"/>
                <a:gd name="connsiteX7" fmla="*/ 1207308 w 1379444"/>
                <a:gd name="connsiteY7" fmla="*/ 2330852 h 2381576"/>
                <a:gd name="connsiteX8" fmla="*/ 194291 w 1379444"/>
                <a:gd name="connsiteY8" fmla="*/ 1741487 h 2381576"/>
                <a:gd name="connsiteX9" fmla="*/ 53057 w 1379444"/>
                <a:gd name="connsiteY9" fmla="*/ 1207256 h 2381576"/>
                <a:gd name="connsiteX10" fmla="*/ 642422 w 1379444"/>
                <a:gd name="connsiteY10" fmla="*/ 194293 h 2381576"/>
                <a:gd name="connsiteX11" fmla="*/ 954194 w 1379444"/>
                <a:gd name="connsiteY11" fmla="*/ 883 h 238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9444" h="2381576">
                  <a:moveTo>
                    <a:pt x="954194" y="883"/>
                  </a:moveTo>
                  <a:cubicBezTo>
                    <a:pt x="1029268" y="-4172"/>
                    <a:pt x="1106607" y="12368"/>
                    <a:pt x="1176550" y="53059"/>
                  </a:cubicBezTo>
                  <a:cubicBezTo>
                    <a:pt x="1176603" y="53059"/>
                    <a:pt x="1176603" y="53110"/>
                    <a:pt x="1176653" y="53110"/>
                  </a:cubicBezTo>
                  <a:lnTo>
                    <a:pt x="1379444" y="171088"/>
                  </a:lnTo>
                  <a:lnTo>
                    <a:pt x="1379444" y="2381576"/>
                  </a:lnTo>
                  <a:lnTo>
                    <a:pt x="1354303" y="2380834"/>
                  </a:lnTo>
                  <a:cubicBezTo>
                    <a:pt x="1303959" y="2374422"/>
                    <a:pt x="1254040" y="2358032"/>
                    <a:pt x="1207412" y="2330905"/>
                  </a:cubicBezTo>
                  <a:cubicBezTo>
                    <a:pt x="1207412" y="2330905"/>
                    <a:pt x="1207359" y="2330852"/>
                    <a:pt x="1207308" y="2330852"/>
                  </a:cubicBezTo>
                  <a:lnTo>
                    <a:pt x="194291" y="1741487"/>
                  </a:lnTo>
                  <a:cubicBezTo>
                    <a:pt x="7777" y="1632929"/>
                    <a:pt x="-55449" y="1393770"/>
                    <a:pt x="53057" y="1207256"/>
                  </a:cubicBezTo>
                  <a:lnTo>
                    <a:pt x="642422" y="194293"/>
                  </a:lnTo>
                  <a:cubicBezTo>
                    <a:pt x="710238" y="77722"/>
                    <a:pt x="829071" y="9309"/>
                    <a:pt x="954194" y="883"/>
                  </a:cubicBez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lt1"/>
                </a:solidFill>
              </a:endParaRPr>
            </a:p>
          </p:txBody>
        </p:sp>
      </p:grpSp>
      <p:sp>
        <p:nvSpPr>
          <p:cNvPr id="5" name="Title 4"/>
          <p:cNvSpPr>
            <a:spLocks noGrp="1"/>
          </p:cNvSpPr>
          <p:nvPr>
            <p:ph type="ctrTitle" hasCustomPrompt="1"/>
          </p:nvPr>
        </p:nvSpPr>
        <p:spPr>
          <a:xfrm>
            <a:off x="660400" y="1089025"/>
            <a:ext cx="6330950" cy="2384111"/>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9" name="Subtitle 8"/>
          <p:cNvSpPr>
            <a:spLocks noGrp="1"/>
          </p:cNvSpPr>
          <p:nvPr>
            <p:ph type="subTitle" sz="quarter" idx="1" hasCustomPrompt="1"/>
          </p:nvPr>
        </p:nvSpPr>
        <p:spPr>
          <a:xfrm>
            <a:off x="660400" y="3706140"/>
            <a:ext cx="6330950" cy="1437360"/>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800" dirty="0">
                <a:solidFill>
                  <a:schemeClr val="tx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2581276" y="5788581"/>
            <a:ext cx="1920876" cy="345518"/>
          </a:xfrm>
          <a:prstGeom prst="rect">
            <a:avLst/>
          </a:prstGeom>
        </p:spPr>
        <p:txBody>
          <a:bodyPr wrap="square" lIns="90000" anchor="ctr">
            <a:normAutofit/>
          </a:bodyPr>
          <a:lstStyle>
            <a:lvl1pPr marL="0" indent="0" algn="l">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660400" y="5788582"/>
            <a:ext cx="1920876" cy="345518"/>
          </a:xfrm>
          <a:prstGeom prst="rect">
            <a:avLst/>
          </a:prstGeom>
        </p:spPr>
        <p:txBody>
          <a:bodyPr wrap="none" anchor="ctr">
            <a:normAutofit/>
          </a:bodyPr>
          <a:lstStyle>
            <a:lvl1pPr marL="0" indent="0" algn="l">
              <a:lnSpc>
                <a:spcPct val="100000"/>
              </a:lnSpc>
              <a:buNone/>
              <a:defRPr sz="1200"/>
            </a:lvl1pPr>
          </a:lstStyle>
          <a:p>
            <a:pPr lvl="0"/>
            <a:r>
              <a:rPr lang="en-US"/>
              <a:t>www.officeplus.cn</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rotWithShape="0">
              <a:blip r:embed="rId2"/>
              <a:srcRect/>
              <a:stretch>
                <a:fillRect r="-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0" name="Rectangle 9"/>
            <p:cNvSpPr/>
            <p:nvPr/>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hasCustomPrompt="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E2982A54-1ED4-49C6-8154-FC2019FF8FB3}" type="datetime1">
              <a:rPr lang="zh-CN" altLang="en-US" smtClean="0"/>
              <a:t>2025/6/16</a:t>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solidFill>
                  <a:schemeClr val="accent1"/>
                </a:solidFill>
              </a:defRPr>
            </a:lvl1pPr>
          </a:lstStyle>
          <a:p>
            <a:pPr lvl="0"/>
            <a:r>
              <a:rPr lang="en-US"/>
              <a:t>Agenda</a:t>
            </a:r>
          </a:p>
        </p:txBody>
      </p:sp>
      <p:sp>
        <p:nvSpPr>
          <p:cNvPr id="7" name="Content Placeholder 6"/>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2025/6/16</a:t>
            </a:fld>
            <a:endParaRPr lang="en-US" altLang="zh-CN"/>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t>‹#›</a:t>
            </a:fld>
            <a:endParaRPr lang="en-US" altLang="zh-CN"/>
          </a:p>
        </p:txBody>
      </p:sp>
      <p:grpSp>
        <p:nvGrpSpPr>
          <p:cNvPr id="6" name="Group 5"/>
          <p:cNvGrpSpPr/>
          <p:nvPr/>
        </p:nvGrpSpPr>
        <p:grpSpPr>
          <a:xfrm>
            <a:off x="2626456" y="1500188"/>
            <a:ext cx="994563" cy="4634686"/>
            <a:chOff x="2626456" y="1500188"/>
            <a:chExt cx="994563" cy="4634686"/>
          </a:xfrm>
        </p:grpSpPr>
        <p:cxnSp>
          <p:nvCxnSpPr>
            <p:cNvPr id="8" name="Straight Connector 7"/>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flipH="1">
            <a:off x="-6351" y="0"/>
            <a:ext cx="12198351" cy="6858000"/>
            <a:chOff x="-6350" y="0"/>
            <a:chExt cx="12198351" cy="6858000"/>
          </a:xfrm>
        </p:grpSpPr>
        <p:sp>
          <p:nvSpPr>
            <p:cNvPr id="3" name="Rectangle 2"/>
            <p:cNvSpPr/>
            <p:nvPr/>
          </p:nvSpPr>
          <p:spPr>
            <a:xfrm flipH="1">
              <a:off x="-6350" y="0"/>
              <a:ext cx="12192000" cy="6858000"/>
            </a:xfrm>
            <a:prstGeom prst="rect">
              <a:avLst/>
            </a:prstGeom>
            <a:blipFill rotWithShape="0">
              <a:blip r:embed="rId2"/>
              <a:srcRect/>
              <a:stretch>
                <a:fillRect r="-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7" name="Freeform: Shape 6"/>
            <p:cNvSpPr/>
            <p:nvPr/>
          </p:nvSpPr>
          <p:spPr>
            <a:xfrm>
              <a:off x="1" y="0"/>
              <a:ext cx="7774473" cy="6858000"/>
            </a:xfrm>
            <a:custGeom>
              <a:avLst/>
              <a:gdLst>
                <a:gd name="connsiteX0" fmla="*/ 0 w 7774473"/>
                <a:gd name="connsiteY0" fmla="*/ 0 h 6858000"/>
                <a:gd name="connsiteX1" fmla="*/ 6220374 w 7774473"/>
                <a:gd name="connsiteY1" fmla="*/ 0 h 6858000"/>
                <a:gd name="connsiteX2" fmla="*/ 6533163 w 7774473"/>
                <a:gd name="connsiteY2" fmla="*/ 169922 h 6858000"/>
                <a:gd name="connsiteX3" fmla="*/ 7487001 w 7774473"/>
                <a:gd name="connsiteY3" fmla="*/ 3386243 h 6858000"/>
                <a:gd name="connsiteX4" fmla="*/ 7485814 w 7774473"/>
                <a:gd name="connsiteY4" fmla="*/ 3388427 h 6858000"/>
                <a:gd name="connsiteX5" fmla="*/ 5601458 w 7774473"/>
                <a:gd name="connsiteY5" fmla="*/ 6858000 h 6858000"/>
                <a:gd name="connsiteX6" fmla="*/ 0 w 77744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4473" h="6858000">
                  <a:moveTo>
                    <a:pt x="0" y="0"/>
                  </a:moveTo>
                  <a:lnTo>
                    <a:pt x="6220374" y="0"/>
                  </a:lnTo>
                  <a:lnTo>
                    <a:pt x="6533163" y="169922"/>
                  </a:lnTo>
                  <a:cubicBezTo>
                    <a:pt x="7684751" y="794819"/>
                    <a:pt x="8111559" y="2234712"/>
                    <a:pt x="7487001" y="3386243"/>
                  </a:cubicBezTo>
                  <a:cubicBezTo>
                    <a:pt x="7486603" y="3386969"/>
                    <a:pt x="7486208" y="3387700"/>
                    <a:pt x="7485814" y="3388427"/>
                  </a:cubicBezTo>
                  <a:lnTo>
                    <a:pt x="5601458" y="6858000"/>
                  </a:lnTo>
                  <a:lnTo>
                    <a:pt x="0" y="6858000"/>
                  </a:ln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Shape 8"/>
            <p:cNvSpPr/>
            <p:nvPr/>
          </p:nvSpPr>
          <p:spPr>
            <a:xfrm>
              <a:off x="0" y="0"/>
              <a:ext cx="1592846" cy="1392620"/>
            </a:xfrm>
            <a:custGeom>
              <a:avLst/>
              <a:gdLst>
                <a:gd name="connsiteX0" fmla="*/ 0 w 1592846"/>
                <a:gd name="connsiteY0" fmla="*/ 0 h 1392620"/>
                <a:gd name="connsiteX1" fmla="*/ 1537243 w 1592846"/>
                <a:gd name="connsiteY1" fmla="*/ 0 h 1392620"/>
                <a:gd name="connsiteX2" fmla="*/ 1581271 w 1592846"/>
                <a:gd name="connsiteY2" fmla="*/ 90183 h 1392620"/>
                <a:gd name="connsiteX3" fmla="*/ 1547601 w 1592846"/>
                <a:gd name="connsiteY3" fmla="*/ 346329 h 1392620"/>
                <a:gd name="connsiteX4" fmla="*/ 1547538 w 1592846"/>
                <a:gd name="connsiteY4" fmla="*/ 346439 h 1392620"/>
                <a:gd name="connsiteX5" fmla="*/ 1040947 w 1592846"/>
                <a:gd name="connsiteY5" fmla="*/ 1223754 h 1392620"/>
                <a:gd name="connsiteX6" fmla="*/ 579711 w 1592846"/>
                <a:gd name="connsiteY6" fmla="*/ 1347342 h 1392620"/>
                <a:gd name="connsiteX7" fmla="*/ 0 w 1592846"/>
                <a:gd name="connsiteY7" fmla="*/ 1012524 h 13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2846" h="1392620">
                  <a:moveTo>
                    <a:pt x="0" y="0"/>
                  </a:moveTo>
                  <a:lnTo>
                    <a:pt x="1537243" y="0"/>
                  </a:lnTo>
                  <a:lnTo>
                    <a:pt x="1581271" y="90183"/>
                  </a:lnTo>
                  <a:cubicBezTo>
                    <a:pt x="1603646" y="173624"/>
                    <a:pt x="1594192" y="265600"/>
                    <a:pt x="1547601" y="346329"/>
                  </a:cubicBezTo>
                  <a:cubicBezTo>
                    <a:pt x="1547568" y="346383"/>
                    <a:pt x="1547568" y="346383"/>
                    <a:pt x="1547538" y="346439"/>
                  </a:cubicBezTo>
                  <a:lnTo>
                    <a:pt x="1040947" y="1223754"/>
                  </a:lnTo>
                  <a:cubicBezTo>
                    <a:pt x="947680" y="1385235"/>
                    <a:pt x="741223" y="1440555"/>
                    <a:pt x="579711" y="1347342"/>
                  </a:cubicBezTo>
                  <a:lnTo>
                    <a:pt x="0" y="101252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Freeform: Shape 9"/>
            <p:cNvSpPr/>
            <p:nvPr/>
          </p:nvSpPr>
          <p:spPr>
            <a:xfrm>
              <a:off x="6541092" y="3856741"/>
              <a:ext cx="1041378" cy="1041378"/>
            </a:xfrm>
            <a:custGeom>
              <a:avLst/>
              <a:gdLst>
                <a:gd name="connsiteX0" fmla="*/ 1174695 w 4377942"/>
                <a:gd name="connsiteY0" fmla="*/ 350700 h 4377943"/>
                <a:gd name="connsiteX1" fmla="*/ 2155580 w 4377942"/>
                <a:gd name="connsiteY1" fmla="*/ 91334 h 4377943"/>
                <a:gd name="connsiteX2" fmla="*/ 2155770 w 4377942"/>
                <a:gd name="connsiteY2" fmla="*/ 91427 h 4377943"/>
                <a:gd name="connsiteX3" fmla="*/ 4016006 w 4377942"/>
                <a:gd name="connsiteY3" fmla="*/ 1173659 h 4377943"/>
                <a:gd name="connsiteX4" fmla="*/ 4275464 w 4377942"/>
                <a:gd name="connsiteY4" fmla="*/ 2154543 h 4377943"/>
                <a:gd name="connsiteX5" fmla="*/ 4275371 w 4377942"/>
                <a:gd name="connsiteY5" fmla="*/ 2154734 h 4377943"/>
                <a:gd name="connsiteX6" fmla="*/ 3193140 w 4377942"/>
                <a:gd name="connsiteY6" fmla="*/ 4014965 h 4377943"/>
                <a:gd name="connsiteX7" fmla="*/ 2212255 w 4377942"/>
                <a:gd name="connsiteY7" fmla="*/ 4274428 h 4377943"/>
                <a:gd name="connsiteX8" fmla="*/ 2212065 w 4377942"/>
                <a:gd name="connsiteY8" fmla="*/ 4274330 h 4377943"/>
                <a:gd name="connsiteX9" fmla="*/ 351736 w 4377942"/>
                <a:gd name="connsiteY9" fmla="*/ 3192006 h 4377943"/>
                <a:gd name="connsiteX10" fmla="*/ 92371 w 4377942"/>
                <a:gd name="connsiteY10" fmla="*/ 2210931 h 437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7942" h="4377943">
                  <a:moveTo>
                    <a:pt x="1174695" y="350700"/>
                  </a:moveTo>
                  <a:cubicBezTo>
                    <a:pt x="1373957" y="8181"/>
                    <a:pt x="1813061" y="-107933"/>
                    <a:pt x="2155580" y="91334"/>
                  </a:cubicBezTo>
                  <a:cubicBezTo>
                    <a:pt x="2155677" y="91334"/>
                    <a:pt x="2155677" y="91427"/>
                    <a:pt x="2155770" y="91427"/>
                  </a:cubicBezTo>
                  <a:lnTo>
                    <a:pt x="4016006" y="1173659"/>
                  </a:lnTo>
                  <a:cubicBezTo>
                    <a:pt x="4358524" y="1372824"/>
                    <a:pt x="4474727" y="1812025"/>
                    <a:pt x="4275464" y="2154543"/>
                  </a:cubicBezTo>
                  <a:cubicBezTo>
                    <a:pt x="4275464" y="2154543"/>
                    <a:pt x="4275464" y="2154636"/>
                    <a:pt x="4275371" y="2154734"/>
                  </a:cubicBezTo>
                  <a:lnTo>
                    <a:pt x="3193140" y="4014965"/>
                  </a:lnTo>
                  <a:cubicBezTo>
                    <a:pt x="2993970" y="4357483"/>
                    <a:pt x="2554774" y="4473690"/>
                    <a:pt x="2212255" y="4274428"/>
                  </a:cubicBezTo>
                  <a:cubicBezTo>
                    <a:pt x="2212255" y="4274428"/>
                    <a:pt x="2212158" y="4274330"/>
                    <a:pt x="2212065" y="4274330"/>
                  </a:cubicBezTo>
                  <a:lnTo>
                    <a:pt x="351736" y="3192006"/>
                  </a:lnTo>
                  <a:cubicBezTo>
                    <a:pt x="9217" y="2992646"/>
                    <a:pt x="-106892" y="2553449"/>
                    <a:pt x="92371" y="2210931"/>
                  </a:cubicBezTo>
                  <a:close/>
                </a:path>
              </a:pathLst>
            </a:custGeom>
            <a:solidFill>
              <a:schemeClr val="tx1"/>
            </a:solidFill>
            <a:ln w="9525" cap="flat">
              <a:noFill/>
              <a:prstDash val="solid"/>
              <a:miter/>
            </a:ln>
          </p:spPr>
          <p:txBody>
            <a:bodyPr rtlCol="0" anchor="ctr"/>
            <a:lstStyle/>
            <a:p>
              <a:endParaRPr lang="zh-CN" altLang="en-US"/>
            </a:p>
          </p:txBody>
        </p:sp>
        <p:sp>
          <p:nvSpPr>
            <p:cNvPr id="11" name="Freeform: Shape 10"/>
            <p:cNvSpPr/>
            <p:nvPr/>
          </p:nvSpPr>
          <p:spPr>
            <a:xfrm>
              <a:off x="9993994" y="2041175"/>
              <a:ext cx="2198007" cy="3794805"/>
            </a:xfrm>
            <a:custGeom>
              <a:avLst/>
              <a:gdLst>
                <a:gd name="connsiteX0" fmla="*/ 954194 w 1379444"/>
                <a:gd name="connsiteY0" fmla="*/ 883 h 2381576"/>
                <a:gd name="connsiteX1" fmla="*/ 1176550 w 1379444"/>
                <a:gd name="connsiteY1" fmla="*/ 53059 h 2381576"/>
                <a:gd name="connsiteX2" fmla="*/ 1176653 w 1379444"/>
                <a:gd name="connsiteY2" fmla="*/ 53110 h 2381576"/>
                <a:gd name="connsiteX3" fmla="*/ 1379444 w 1379444"/>
                <a:gd name="connsiteY3" fmla="*/ 171088 h 2381576"/>
                <a:gd name="connsiteX4" fmla="*/ 1379444 w 1379444"/>
                <a:gd name="connsiteY4" fmla="*/ 2381576 h 2381576"/>
                <a:gd name="connsiteX5" fmla="*/ 1354303 w 1379444"/>
                <a:gd name="connsiteY5" fmla="*/ 2380834 h 2381576"/>
                <a:gd name="connsiteX6" fmla="*/ 1207412 w 1379444"/>
                <a:gd name="connsiteY6" fmla="*/ 2330905 h 2381576"/>
                <a:gd name="connsiteX7" fmla="*/ 1207308 w 1379444"/>
                <a:gd name="connsiteY7" fmla="*/ 2330852 h 2381576"/>
                <a:gd name="connsiteX8" fmla="*/ 194291 w 1379444"/>
                <a:gd name="connsiteY8" fmla="*/ 1741487 h 2381576"/>
                <a:gd name="connsiteX9" fmla="*/ 53057 w 1379444"/>
                <a:gd name="connsiteY9" fmla="*/ 1207256 h 2381576"/>
                <a:gd name="connsiteX10" fmla="*/ 642422 w 1379444"/>
                <a:gd name="connsiteY10" fmla="*/ 194293 h 2381576"/>
                <a:gd name="connsiteX11" fmla="*/ 954194 w 1379444"/>
                <a:gd name="connsiteY11" fmla="*/ 883 h 238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9444" h="2381576">
                  <a:moveTo>
                    <a:pt x="954194" y="883"/>
                  </a:moveTo>
                  <a:cubicBezTo>
                    <a:pt x="1029268" y="-4172"/>
                    <a:pt x="1106607" y="12368"/>
                    <a:pt x="1176550" y="53059"/>
                  </a:cubicBezTo>
                  <a:cubicBezTo>
                    <a:pt x="1176603" y="53059"/>
                    <a:pt x="1176603" y="53110"/>
                    <a:pt x="1176653" y="53110"/>
                  </a:cubicBezTo>
                  <a:lnTo>
                    <a:pt x="1379444" y="171088"/>
                  </a:lnTo>
                  <a:lnTo>
                    <a:pt x="1379444" y="2381576"/>
                  </a:lnTo>
                  <a:lnTo>
                    <a:pt x="1354303" y="2380834"/>
                  </a:lnTo>
                  <a:cubicBezTo>
                    <a:pt x="1303959" y="2374422"/>
                    <a:pt x="1254040" y="2358032"/>
                    <a:pt x="1207412" y="2330905"/>
                  </a:cubicBezTo>
                  <a:cubicBezTo>
                    <a:pt x="1207412" y="2330905"/>
                    <a:pt x="1207359" y="2330852"/>
                    <a:pt x="1207308" y="2330852"/>
                  </a:cubicBezTo>
                  <a:lnTo>
                    <a:pt x="194291" y="1741487"/>
                  </a:lnTo>
                  <a:cubicBezTo>
                    <a:pt x="7777" y="1632929"/>
                    <a:pt x="-55449" y="1393770"/>
                    <a:pt x="53057" y="1207256"/>
                  </a:cubicBezTo>
                  <a:lnTo>
                    <a:pt x="642422" y="194293"/>
                  </a:lnTo>
                  <a:cubicBezTo>
                    <a:pt x="710238" y="77722"/>
                    <a:pt x="829071" y="9309"/>
                    <a:pt x="954194" y="883"/>
                  </a:cubicBez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lt1"/>
                </a:solidFill>
              </a:endParaRPr>
            </a:p>
          </p:txBody>
        </p:sp>
      </p:grpSp>
      <p:sp>
        <p:nvSpPr>
          <p:cNvPr id="5" name="Title 4"/>
          <p:cNvSpPr>
            <a:spLocks noGrp="1"/>
          </p:cNvSpPr>
          <p:nvPr>
            <p:ph type="title" hasCustomPrompt="1"/>
          </p:nvPr>
        </p:nvSpPr>
        <p:spPr>
          <a:xfrm>
            <a:off x="6503307" y="1964718"/>
            <a:ext cx="5015593" cy="1392620"/>
          </a:xfrm>
          <a:prstGeom prst="rect">
            <a:avLst/>
          </a:prstGeom>
        </p:spPr>
        <p:txBody>
          <a:bodyPr>
            <a:normAutofit/>
          </a:bodyPr>
          <a:lstStyle>
            <a:lvl1pPr algn="l">
              <a:lnSpc>
                <a:spcPct val="100000"/>
              </a:lnSpc>
              <a:defRPr sz="3200"/>
            </a:lvl1pPr>
          </a:lstStyle>
          <a:p>
            <a:pPr lvl="0"/>
            <a:r>
              <a:rPr lang="en-US"/>
              <a:t>Click to add title</a:t>
            </a:r>
          </a:p>
        </p:txBody>
      </p:sp>
      <p:sp>
        <p:nvSpPr>
          <p:cNvPr id="25" name="Text Placeholder 24"/>
          <p:cNvSpPr>
            <a:spLocks noGrp="1"/>
          </p:cNvSpPr>
          <p:nvPr>
            <p:ph type="body" sz="quarter" idx="1" hasCustomPrompt="1"/>
          </p:nvPr>
        </p:nvSpPr>
        <p:spPr>
          <a:xfrm>
            <a:off x="6503307" y="3369191"/>
            <a:ext cx="5015593" cy="1104991"/>
          </a:xfrm>
          <a:prstGeom prst="rect">
            <a:avLst/>
          </a:prstGeom>
        </p:spPr>
        <p:txBody>
          <a:bodyPr anchor="t">
            <a:normAutofit/>
          </a:bodyPr>
          <a:lstStyle>
            <a:lvl1pPr marL="0" indent="0" algn="l">
              <a:lnSpc>
                <a:spcPct val="120000"/>
              </a:lnSpc>
              <a:buFont typeface="+mj-lt"/>
              <a:buNone/>
              <a:defRPr sz="24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2025/6/16</a:t>
            </a:fld>
            <a:endParaRPr lang="en-US" altLang="zh-CN"/>
          </a:p>
        </p:txBody>
      </p:sp>
      <p:sp>
        <p:nvSpPr>
          <p:cNvPr id="6" name="Footer Placeholder 5"/>
          <p:cNvSpPr>
            <a:spLocks noGrp="1"/>
          </p:cNvSpPr>
          <p:nvPr>
            <p:ph type="ftr" sz="quarter" idx="11"/>
          </p:nvPr>
        </p:nvSpPr>
        <p:spPr/>
        <p:txBody>
          <a:bodyPr/>
          <a:lstStyle/>
          <a:p>
            <a:r>
              <a:rPr lang="en-US"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2025/6/16</a:t>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2025/6/16</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6350" y="0"/>
            <a:ext cx="12198350" cy="6858000"/>
            <a:chOff x="-6350" y="0"/>
            <a:chExt cx="12198350" cy="6858000"/>
          </a:xfrm>
        </p:grpSpPr>
        <p:sp>
          <p:nvSpPr>
            <p:cNvPr id="3" name="Rectangle 2"/>
            <p:cNvSpPr/>
            <p:nvPr/>
          </p:nvSpPr>
          <p:spPr>
            <a:xfrm>
              <a:off x="-6350" y="0"/>
              <a:ext cx="12192000" cy="6858000"/>
            </a:xfrm>
            <a:prstGeom prst="rect">
              <a:avLst/>
            </a:prstGeom>
            <a:blipFill rotWithShape="0">
              <a:blip r:embed="rId2"/>
              <a:srcRect/>
              <a:stretch>
                <a:fillRect r="-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6" name="Freeform: Shape 5"/>
            <p:cNvSpPr/>
            <p:nvPr/>
          </p:nvSpPr>
          <p:spPr>
            <a:xfrm>
              <a:off x="1" y="0"/>
              <a:ext cx="7774473" cy="6858000"/>
            </a:xfrm>
            <a:custGeom>
              <a:avLst/>
              <a:gdLst>
                <a:gd name="connsiteX0" fmla="*/ 0 w 7774473"/>
                <a:gd name="connsiteY0" fmla="*/ 0 h 6858000"/>
                <a:gd name="connsiteX1" fmla="*/ 6220374 w 7774473"/>
                <a:gd name="connsiteY1" fmla="*/ 0 h 6858000"/>
                <a:gd name="connsiteX2" fmla="*/ 6533163 w 7774473"/>
                <a:gd name="connsiteY2" fmla="*/ 169922 h 6858000"/>
                <a:gd name="connsiteX3" fmla="*/ 7487001 w 7774473"/>
                <a:gd name="connsiteY3" fmla="*/ 3386243 h 6858000"/>
                <a:gd name="connsiteX4" fmla="*/ 7485814 w 7774473"/>
                <a:gd name="connsiteY4" fmla="*/ 3388427 h 6858000"/>
                <a:gd name="connsiteX5" fmla="*/ 5601458 w 7774473"/>
                <a:gd name="connsiteY5" fmla="*/ 6858000 h 6858000"/>
                <a:gd name="connsiteX6" fmla="*/ 0 w 77744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4473" h="6858000">
                  <a:moveTo>
                    <a:pt x="0" y="0"/>
                  </a:moveTo>
                  <a:lnTo>
                    <a:pt x="6220374" y="0"/>
                  </a:lnTo>
                  <a:lnTo>
                    <a:pt x="6533163" y="169922"/>
                  </a:lnTo>
                  <a:cubicBezTo>
                    <a:pt x="7684751" y="794819"/>
                    <a:pt x="8111559" y="2234712"/>
                    <a:pt x="7487001" y="3386243"/>
                  </a:cubicBezTo>
                  <a:cubicBezTo>
                    <a:pt x="7486603" y="3386969"/>
                    <a:pt x="7486208" y="3387700"/>
                    <a:pt x="7485814" y="3388427"/>
                  </a:cubicBezTo>
                  <a:lnTo>
                    <a:pt x="5601458" y="6858000"/>
                  </a:lnTo>
                  <a:lnTo>
                    <a:pt x="0" y="6858000"/>
                  </a:ln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Shape 7"/>
            <p:cNvSpPr/>
            <p:nvPr/>
          </p:nvSpPr>
          <p:spPr>
            <a:xfrm>
              <a:off x="0" y="0"/>
              <a:ext cx="1592846" cy="1392620"/>
            </a:xfrm>
            <a:custGeom>
              <a:avLst/>
              <a:gdLst>
                <a:gd name="connsiteX0" fmla="*/ 0 w 1592846"/>
                <a:gd name="connsiteY0" fmla="*/ 0 h 1392620"/>
                <a:gd name="connsiteX1" fmla="*/ 1537243 w 1592846"/>
                <a:gd name="connsiteY1" fmla="*/ 0 h 1392620"/>
                <a:gd name="connsiteX2" fmla="*/ 1581271 w 1592846"/>
                <a:gd name="connsiteY2" fmla="*/ 90183 h 1392620"/>
                <a:gd name="connsiteX3" fmla="*/ 1547601 w 1592846"/>
                <a:gd name="connsiteY3" fmla="*/ 346329 h 1392620"/>
                <a:gd name="connsiteX4" fmla="*/ 1547538 w 1592846"/>
                <a:gd name="connsiteY4" fmla="*/ 346439 h 1392620"/>
                <a:gd name="connsiteX5" fmla="*/ 1040947 w 1592846"/>
                <a:gd name="connsiteY5" fmla="*/ 1223754 h 1392620"/>
                <a:gd name="connsiteX6" fmla="*/ 579711 w 1592846"/>
                <a:gd name="connsiteY6" fmla="*/ 1347342 h 1392620"/>
                <a:gd name="connsiteX7" fmla="*/ 0 w 1592846"/>
                <a:gd name="connsiteY7" fmla="*/ 1012524 h 13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2846" h="1392620">
                  <a:moveTo>
                    <a:pt x="0" y="0"/>
                  </a:moveTo>
                  <a:lnTo>
                    <a:pt x="1537243" y="0"/>
                  </a:lnTo>
                  <a:lnTo>
                    <a:pt x="1581271" y="90183"/>
                  </a:lnTo>
                  <a:cubicBezTo>
                    <a:pt x="1603646" y="173624"/>
                    <a:pt x="1594192" y="265600"/>
                    <a:pt x="1547601" y="346329"/>
                  </a:cubicBezTo>
                  <a:cubicBezTo>
                    <a:pt x="1547568" y="346383"/>
                    <a:pt x="1547568" y="346383"/>
                    <a:pt x="1547538" y="346439"/>
                  </a:cubicBezTo>
                  <a:lnTo>
                    <a:pt x="1040947" y="1223754"/>
                  </a:lnTo>
                  <a:cubicBezTo>
                    <a:pt x="947680" y="1385235"/>
                    <a:pt x="741223" y="1440555"/>
                    <a:pt x="579711" y="1347342"/>
                  </a:cubicBezTo>
                  <a:lnTo>
                    <a:pt x="0" y="101252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Freeform: Shape 8"/>
            <p:cNvSpPr/>
            <p:nvPr/>
          </p:nvSpPr>
          <p:spPr>
            <a:xfrm>
              <a:off x="5794851" y="5129007"/>
              <a:ext cx="1041378" cy="1041378"/>
            </a:xfrm>
            <a:custGeom>
              <a:avLst/>
              <a:gdLst>
                <a:gd name="connsiteX0" fmla="*/ 1174695 w 4377942"/>
                <a:gd name="connsiteY0" fmla="*/ 350700 h 4377943"/>
                <a:gd name="connsiteX1" fmla="*/ 2155580 w 4377942"/>
                <a:gd name="connsiteY1" fmla="*/ 91334 h 4377943"/>
                <a:gd name="connsiteX2" fmla="*/ 2155770 w 4377942"/>
                <a:gd name="connsiteY2" fmla="*/ 91427 h 4377943"/>
                <a:gd name="connsiteX3" fmla="*/ 4016006 w 4377942"/>
                <a:gd name="connsiteY3" fmla="*/ 1173659 h 4377943"/>
                <a:gd name="connsiteX4" fmla="*/ 4275464 w 4377942"/>
                <a:gd name="connsiteY4" fmla="*/ 2154543 h 4377943"/>
                <a:gd name="connsiteX5" fmla="*/ 4275371 w 4377942"/>
                <a:gd name="connsiteY5" fmla="*/ 2154734 h 4377943"/>
                <a:gd name="connsiteX6" fmla="*/ 3193140 w 4377942"/>
                <a:gd name="connsiteY6" fmla="*/ 4014965 h 4377943"/>
                <a:gd name="connsiteX7" fmla="*/ 2212255 w 4377942"/>
                <a:gd name="connsiteY7" fmla="*/ 4274428 h 4377943"/>
                <a:gd name="connsiteX8" fmla="*/ 2212065 w 4377942"/>
                <a:gd name="connsiteY8" fmla="*/ 4274330 h 4377943"/>
                <a:gd name="connsiteX9" fmla="*/ 351736 w 4377942"/>
                <a:gd name="connsiteY9" fmla="*/ 3192006 h 4377943"/>
                <a:gd name="connsiteX10" fmla="*/ 92371 w 4377942"/>
                <a:gd name="connsiteY10" fmla="*/ 2210931 h 437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7942" h="4377943">
                  <a:moveTo>
                    <a:pt x="1174695" y="350700"/>
                  </a:moveTo>
                  <a:cubicBezTo>
                    <a:pt x="1373957" y="8181"/>
                    <a:pt x="1813061" y="-107933"/>
                    <a:pt x="2155580" y="91334"/>
                  </a:cubicBezTo>
                  <a:cubicBezTo>
                    <a:pt x="2155677" y="91334"/>
                    <a:pt x="2155677" y="91427"/>
                    <a:pt x="2155770" y="91427"/>
                  </a:cubicBezTo>
                  <a:lnTo>
                    <a:pt x="4016006" y="1173659"/>
                  </a:lnTo>
                  <a:cubicBezTo>
                    <a:pt x="4358524" y="1372824"/>
                    <a:pt x="4474727" y="1812025"/>
                    <a:pt x="4275464" y="2154543"/>
                  </a:cubicBezTo>
                  <a:cubicBezTo>
                    <a:pt x="4275464" y="2154543"/>
                    <a:pt x="4275464" y="2154636"/>
                    <a:pt x="4275371" y="2154734"/>
                  </a:cubicBezTo>
                  <a:lnTo>
                    <a:pt x="3193140" y="4014965"/>
                  </a:lnTo>
                  <a:cubicBezTo>
                    <a:pt x="2993970" y="4357483"/>
                    <a:pt x="2554774" y="4473690"/>
                    <a:pt x="2212255" y="4274428"/>
                  </a:cubicBezTo>
                  <a:cubicBezTo>
                    <a:pt x="2212255" y="4274428"/>
                    <a:pt x="2212158" y="4274330"/>
                    <a:pt x="2212065" y="4274330"/>
                  </a:cubicBezTo>
                  <a:lnTo>
                    <a:pt x="351736" y="3192006"/>
                  </a:lnTo>
                  <a:cubicBezTo>
                    <a:pt x="9217" y="2992646"/>
                    <a:pt x="-106892" y="2553449"/>
                    <a:pt x="92371" y="2210931"/>
                  </a:cubicBezTo>
                  <a:close/>
                </a:path>
              </a:pathLst>
            </a:custGeom>
            <a:solidFill>
              <a:schemeClr val="tx1"/>
            </a:solidFill>
            <a:ln w="9525" cap="flat">
              <a:noFill/>
              <a:prstDash val="solid"/>
              <a:miter/>
            </a:ln>
          </p:spPr>
          <p:txBody>
            <a:bodyPr rtlCol="0" anchor="ctr"/>
            <a:lstStyle/>
            <a:p>
              <a:endParaRPr lang="zh-CN" altLang="en-US"/>
            </a:p>
          </p:txBody>
        </p:sp>
        <p:sp>
          <p:nvSpPr>
            <p:cNvPr id="10" name="Freeform: Shape 9"/>
            <p:cNvSpPr/>
            <p:nvPr/>
          </p:nvSpPr>
          <p:spPr>
            <a:xfrm>
              <a:off x="10812556" y="2041176"/>
              <a:ext cx="1379444" cy="2381576"/>
            </a:xfrm>
            <a:custGeom>
              <a:avLst/>
              <a:gdLst>
                <a:gd name="connsiteX0" fmla="*/ 954194 w 1379444"/>
                <a:gd name="connsiteY0" fmla="*/ 883 h 2381576"/>
                <a:gd name="connsiteX1" fmla="*/ 1176550 w 1379444"/>
                <a:gd name="connsiteY1" fmla="*/ 53059 h 2381576"/>
                <a:gd name="connsiteX2" fmla="*/ 1176653 w 1379444"/>
                <a:gd name="connsiteY2" fmla="*/ 53110 h 2381576"/>
                <a:gd name="connsiteX3" fmla="*/ 1379444 w 1379444"/>
                <a:gd name="connsiteY3" fmla="*/ 171088 h 2381576"/>
                <a:gd name="connsiteX4" fmla="*/ 1379444 w 1379444"/>
                <a:gd name="connsiteY4" fmla="*/ 2381576 h 2381576"/>
                <a:gd name="connsiteX5" fmla="*/ 1354303 w 1379444"/>
                <a:gd name="connsiteY5" fmla="*/ 2380834 h 2381576"/>
                <a:gd name="connsiteX6" fmla="*/ 1207412 w 1379444"/>
                <a:gd name="connsiteY6" fmla="*/ 2330905 h 2381576"/>
                <a:gd name="connsiteX7" fmla="*/ 1207308 w 1379444"/>
                <a:gd name="connsiteY7" fmla="*/ 2330852 h 2381576"/>
                <a:gd name="connsiteX8" fmla="*/ 194291 w 1379444"/>
                <a:gd name="connsiteY8" fmla="*/ 1741487 h 2381576"/>
                <a:gd name="connsiteX9" fmla="*/ 53057 w 1379444"/>
                <a:gd name="connsiteY9" fmla="*/ 1207256 h 2381576"/>
                <a:gd name="connsiteX10" fmla="*/ 642422 w 1379444"/>
                <a:gd name="connsiteY10" fmla="*/ 194293 h 2381576"/>
                <a:gd name="connsiteX11" fmla="*/ 954194 w 1379444"/>
                <a:gd name="connsiteY11" fmla="*/ 883 h 238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9444" h="2381576">
                  <a:moveTo>
                    <a:pt x="954194" y="883"/>
                  </a:moveTo>
                  <a:cubicBezTo>
                    <a:pt x="1029268" y="-4172"/>
                    <a:pt x="1106607" y="12368"/>
                    <a:pt x="1176550" y="53059"/>
                  </a:cubicBezTo>
                  <a:cubicBezTo>
                    <a:pt x="1176603" y="53059"/>
                    <a:pt x="1176603" y="53110"/>
                    <a:pt x="1176653" y="53110"/>
                  </a:cubicBezTo>
                  <a:lnTo>
                    <a:pt x="1379444" y="171088"/>
                  </a:lnTo>
                  <a:lnTo>
                    <a:pt x="1379444" y="2381576"/>
                  </a:lnTo>
                  <a:lnTo>
                    <a:pt x="1354303" y="2380834"/>
                  </a:lnTo>
                  <a:cubicBezTo>
                    <a:pt x="1303959" y="2374422"/>
                    <a:pt x="1254040" y="2358032"/>
                    <a:pt x="1207412" y="2330905"/>
                  </a:cubicBezTo>
                  <a:cubicBezTo>
                    <a:pt x="1207412" y="2330905"/>
                    <a:pt x="1207359" y="2330852"/>
                    <a:pt x="1207308" y="2330852"/>
                  </a:cubicBezTo>
                  <a:lnTo>
                    <a:pt x="194291" y="1741487"/>
                  </a:lnTo>
                  <a:cubicBezTo>
                    <a:pt x="7777" y="1632929"/>
                    <a:pt x="-55449" y="1393770"/>
                    <a:pt x="53057" y="1207256"/>
                  </a:cubicBezTo>
                  <a:lnTo>
                    <a:pt x="642422" y="194293"/>
                  </a:lnTo>
                  <a:cubicBezTo>
                    <a:pt x="710238" y="77722"/>
                    <a:pt x="829071" y="9309"/>
                    <a:pt x="954194" y="883"/>
                  </a:cubicBez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lt1"/>
                </a:solidFill>
              </a:endParaRPr>
            </a:p>
          </p:txBody>
        </p:sp>
      </p:grpSp>
      <p:sp>
        <p:nvSpPr>
          <p:cNvPr id="5" name="Title 4"/>
          <p:cNvSpPr>
            <a:spLocks noGrp="1"/>
          </p:cNvSpPr>
          <p:nvPr>
            <p:ph type="title" hasCustomPrompt="1"/>
          </p:nvPr>
        </p:nvSpPr>
        <p:spPr>
          <a:xfrm>
            <a:off x="660400" y="1089025"/>
            <a:ext cx="6326188" cy="2466975"/>
          </a:xfrm>
          <a:prstGeom prst="rect">
            <a:avLst/>
          </a:prstGeom>
        </p:spPr>
        <p:txBody>
          <a:bodyPr wrap="square" anchor="b">
            <a:normAutofit/>
          </a:bodyPr>
          <a:lstStyle>
            <a:lvl1pPr algn="l">
              <a:lnSpc>
                <a:spcPct val="100000"/>
              </a:lnSpc>
              <a:defRPr sz="6000">
                <a:ln w="19050">
                  <a:noFill/>
                </a:ln>
                <a:solidFill>
                  <a:schemeClr val="tx1"/>
                </a:solidFill>
              </a:defRPr>
            </a:lvl1pPr>
          </a:lstStyle>
          <a:p>
            <a:pPr lvl="0"/>
            <a:r>
              <a:rPr lang="en-US"/>
              <a:t>Click to add title</a:t>
            </a:r>
          </a:p>
        </p:txBody>
      </p:sp>
      <p:sp>
        <p:nvSpPr>
          <p:cNvPr id="4" name="Text Placeholder 3"/>
          <p:cNvSpPr>
            <a:spLocks noGrp="1"/>
          </p:cNvSpPr>
          <p:nvPr>
            <p:ph type="body" sz="quarter" idx="13" hasCustomPrompt="1"/>
          </p:nvPr>
        </p:nvSpPr>
        <p:spPr>
          <a:xfrm>
            <a:off x="2359070" y="5857101"/>
            <a:ext cx="1698670"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660400" y="5857101"/>
            <a:ext cx="1698670"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EF56EAF-2D29-4DD4-A94E-B90790B103D9}" type="datetimeFigureOut">
              <a:rPr lang="zh-CN" altLang="en-US" smtClean="0"/>
              <a:t>2025/6/16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A9FAE6-0ED2-4571-825D-C4F95282DA9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2025/6/16</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34.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8" Type="http://schemas.openxmlformats.org/officeDocument/2006/relationships/image" Target="../media/image38.bin"/><Relationship Id="rId3" Type="http://schemas.openxmlformats.org/officeDocument/2006/relationships/image" Target="../media/image33.bin"/><Relationship Id="rId7" Type="http://schemas.openxmlformats.org/officeDocument/2006/relationships/image" Target="../media/image37.bin"/><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36.bin"/><Relationship Id="rId5" Type="http://schemas.openxmlformats.org/officeDocument/2006/relationships/image" Target="../media/image35.bin"/><Relationship Id="rId4" Type="http://schemas.openxmlformats.org/officeDocument/2006/relationships/image" Target="../media/image34.bin"/></Relationships>
</file>

<file path=ppt/slides/_rels/slide24.xml.rels><?xml version="1.0" encoding="UTF-8" standalone="yes"?>
<Relationships xmlns="http://schemas.openxmlformats.org/package/2006/relationships"><Relationship Id="rId8" Type="http://schemas.openxmlformats.org/officeDocument/2006/relationships/image" Target="../media/image33.bin"/><Relationship Id="rId3" Type="http://schemas.openxmlformats.org/officeDocument/2006/relationships/tags" Target="../tags/tag45.xml"/><Relationship Id="rId7" Type="http://schemas.openxmlformats.org/officeDocument/2006/relationships/image" Target="../media/image34.bin"/><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0.png"/><Relationship Id="rId11" Type="http://schemas.openxmlformats.org/officeDocument/2006/relationships/image" Target="../media/image36.bin"/><Relationship Id="rId5" Type="http://schemas.openxmlformats.org/officeDocument/2006/relationships/image" Target="../media/image39.png"/><Relationship Id="rId10" Type="http://schemas.openxmlformats.org/officeDocument/2006/relationships/image" Target="../media/image38.bin"/><Relationship Id="rId4" Type="http://schemas.openxmlformats.org/officeDocument/2006/relationships/slideLayout" Target="../slideLayouts/slideLayout5.xml"/><Relationship Id="rId9" Type="http://schemas.openxmlformats.org/officeDocument/2006/relationships/image" Target="../media/image37.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image" Target="../media/image12.png"/><Relationship Id="rId2" Type="http://schemas.openxmlformats.org/officeDocument/2006/relationships/tags" Target="../tags/tag6.xml"/><Relationship Id="rId16" Type="http://schemas.openxmlformats.org/officeDocument/2006/relationships/image" Target="../media/image11.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image" Target="../media/image10.png"/><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6.xml"/><Relationship Id="rId5" Type="http://schemas.openxmlformats.org/officeDocument/2006/relationships/image" Target="../media/image14.png"/><Relationship Id="rId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直角三角形 9"/>
          <p:cNvSpPr/>
          <p:nvPr/>
        </p:nvSpPr>
        <p:spPr>
          <a:xfrm>
            <a:off x="-2304118" y="806802"/>
            <a:ext cx="12529335" cy="6375079"/>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直角三角形 10"/>
          <p:cNvSpPr/>
          <p:nvPr/>
        </p:nvSpPr>
        <p:spPr>
          <a:xfrm rot="10800000">
            <a:off x="2458949" y="-970908"/>
            <a:ext cx="12529335" cy="6375079"/>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rot="1624156">
            <a:off x="858585" y="1360320"/>
            <a:ext cx="12971124" cy="14614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624156">
            <a:off x="-1346086" y="4467901"/>
            <a:ext cx="12971124" cy="14845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37205" y="5061961"/>
            <a:ext cx="6190181" cy="769441"/>
          </a:xfrm>
          <a:prstGeom prst="rect">
            <a:avLst/>
          </a:prstGeom>
          <a:noFill/>
        </p:spPr>
        <p:txBody>
          <a:bodyPr wrap="square" rtlCol="0">
            <a:spAutoFit/>
          </a:bodyPr>
          <a:lstStyle/>
          <a:p>
            <a:r>
              <a:rPr lang="en-US" altLang="zh-CN" sz="4400" b="1" dirty="0">
                <a:solidFill>
                  <a:schemeClr val="accent4">
                    <a:lumMod val="75000"/>
                  </a:schemeClr>
                </a:solidFill>
                <a:latin typeface="+mn-ea"/>
              </a:rPr>
              <a:t>Aura Voice</a:t>
            </a:r>
            <a:endParaRPr lang="zh-CN" altLang="en-US" sz="4400" b="1" dirty="0">
              <a:solidFill>
                <a:schemeClr val="accent4">
                  <a:lumMod val="75000"/>
                </a:schemeClr>
              </a:solidFill>
              <a:latin typeface="+mn-ea"/>
            </a:endParaRPr>
          </a:p>
        </p:txBody>
      </p:sp>
      <p:sp>
        <p:nvSpPr>
          <p:cNvPr id="23" name="文本框 22"/>
          <p:cNvSpPr txBox="1"/>
          <p:nvPr/>
        </p:nvSpPr>
        <p:spPr>
          <a:xfrm>
            <a:off x="137205" y="3849662"/>
            <a:ext cx="3000375" cy="1200329"/>
          </a:xfrm>
          <a:prstGeom prst="rect">
            <a:avLst/>
          </a:prstGeom>
          <a:noFill/>
        </p:spPr>
        <p:txBody>
          <a:bodyPr wrap="square" rtlCol="0">
            <a:spAutoFit/>
          </a:bodyPr>
          <a:lstStyle/>
          <a:p>
            <a:r>
              <a:rPr lang="en-US" altLang="zh-CN" sz="7200" dirty="0">
                <a:solidFill>
                  <a:srgbClr val="002060"/>
                </a:solidFill>
                <a:latin typeface="微软雅黑" panose="020B0503020204020204" pitchFamily="34" charset="-122"/>
                <a:ea typeface="微软雅黑" panose="020B0503020204020204" pitchFamily="34" charset="-122"/>
              </a:rPr>
              <a:t>2025</a:t>
            </a:r>
            <a:endParaRPr lang="zh-CN" altLang="en-US" sz="7200" dirty="0">
              <a:solidFill>
                <a:srgbClr val="002060"/>
              </a:solidFill>
              <a:latin typeface="微软雅黑" panose="020B0503020204020204" pitchFamily="34" charset="-122"/>
              <a:ea typeface="微软雅黑" panose="020B0503020204020204" pitchFamily="34" charset="-122"/>
            </a:endParaRPr>
          </a:p>
        </p:txBody>
      </p:sp>
      <p:cxnSp>
        <p:nvCxnSpPr>
          <p:cNvPr id="26" name="iṧ1iḓê"/>
          <p:cNvCxnSpPr/>
          <p:nvPr/>
        </p:nvCxnSpPr>
        <p:spPr>
          <a:xfrm>
            <a:off x="137205" y="6192044"/>
            <a:ext cx="592323" cy="0"/>
          </a:xfrm>
          <a:prstGeom prst="line">
            <a:avLst/>
          </a:prstGeom>
          <a:ln w="25400" cap="flat">
            <a:solidFill>
              <a:schemeClr val="accent1"/>
            </a:solidFill>
            <a:beve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795" y="137160"/>
            <a:ext cx="4253865"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设备管理界面</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场景与房间模块</a:t>
            </a:r>
          </a:p>
        </p:txBody>
      </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45770" y="3907155"/>
            <a:ext cx="4254500" cy="134874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sym typeface="+mn-ea"/>
              </a:rPr>
              <a:t> </a:t>
            </a:r>
            <a:r>
              <a:rPr lang="en-US" altLang="zh-CN">
                <a:solidFill>
                  <a:schemeClr val="tx1"/>
                </a:solidFill>
                <a:sym typeface="+mn-ea"/>
              </a:rPr>
              <a:t> </a:t>
            </a:r>
            <a:r>
              <a:rPr lang="zh-CN" altLang="en-US">
                <a:solidFill>
                  <a:srgbClr val="FFFF00"/>
                </a:solidFill>
                <a:sym typeface="+mn-ea"/>
              </a:rPr>
              <a:t>🎨</a:t>
            </a:r>
            <a:r>
              <a:rPr lang="zh-CN" altLang="en-US">
                <a:solidFill>
                  <a:schemeClr val="tx1"/>
                </a:solidFill>
                <a:sym typeface="+mn-ea"/>
              </a:rPr>
              <a:t> 格式塔原理 </a:t>
            </a:r>
            <a:r>
              <a:rPr lang="en-US" altLang="zh-CN">
                <a:solidFill>
                  <a:schemeClr val="tx1"/>
                </a:solidFill>
                <a:sym typeface="+mn-ea"/>
              </a:rPr>
              <a:t> </a:t>
            </a:r>
          </a:p>
          <a:p>
            <a:pPr algn="ctr"/>
            <a:r>
              <a:rPr lang="en-US" altLang="zh-CN">
                <a:solidFill>
                  <a:schemeClr val="tx1"/>
                </a:solidFill>
                <a:sym typeface="+mn-ea"/>
              </a:rPr>
              <a:t>• </a:t>
            </a:r>
            <a:r>
              <a:rPr lang="zh-CN" altLang="en-US">
                <a:solidFill>
                  <a:schemeClr val="tx1"/>
                </a:solidFill>
                <a:sym typeface="+mn-ea"/>
              </a:rPr>
              <a:t>相似性：同类元素统一样式 </a:t>
            </a:r>
            <a:r>
              <a:rPr lang="en-US" altLang="zh-CN">
                <a:solidFill>
                  <a:schemeClr val="tx1"/>
                </a:solidFill>
                <a:sym typeface="+mn-ea"/>
              </a:rPr>
              <a:t> </a:t>
            </a:r>
          </a:p>
          <a:p>
            <a:pPr algn="ctr"/>
            <a:r>
              <a:rPr lang="en-US" altLang="zh-CN">
                <a:solidFill>
                  <a:schemeClr val="tx1"/>
                </a:solidFill>
                <a:sym typeface="+mn-ea"/>
              </a:rPr>
              <a:t>• </a:t>
            </a:r>
            <a:r>
              <a:rPr lang="zh-CN" altLang="en-US">
                <a:solidFill>
                  <a:schemeClr val="tx1"/>
                </a:solidFill>
                <a:sym typeface="+mn-ea"/>
              </a:rPr>
              <a:t>邻近性：相关功能就近摆放 </a:t>
            </a:r>
            <a:r>
              <a:rPr lang="en-US" altLang="zh-CN">
                <a:solidFill>
                  <a:schemeClr val="tx1"/>
                </a:solidFill>
                <a:sym typeface="+mn-ea"/>
              </a:rPr>
              <a:t> </a:t>
            </a:r>
          </a:p>
          <a:p>
            <a:pPr algn="ctr"/>
            <a:r>
              <a:rPr lang="en-US" altLang="zh-CN">
                <a:solidFill>
                  <a:schemeClr val="tx1"/>
                </a:solidFill>
                <a:sym typeface="+mn-ea"/>
              </a:rPr>
              <a:t>• </a:t>
            </a:r>
            <a:r>
              <a:rPr lang="zh-CN" altLang="en-US">
                <a:solidFill>
                  <a:schemeClr val="tx1"/>
                </a:solidFill>
                <a:sym typeface="+mn-ea"/>
              </a:rPr>
              <a:t>闭合性：界面元素的完整性 </a:t>
            </a:r>
          </a:p>
        </p:txBody>
      </p:sp>
      <p:pic>
        <p:nvPicPr>
          <p:cNvPr id="25" name="图片 24"/>
          <p:cNvPicPr>
            <a:picLocks noChangeAspect="1"/>
          </p:cNvPicPr>
          <p:nvPr/>
        </p:nvPicPr>
        <p:blipFill>
          <a:blip r:embed="rId5"/>
          <a:srcRect r="-4989" b="50821"/>
          <a:stretch>
            <a:fillRect/>
          </a:stretch>
        </p:blipFill>
        <p:spPr>
          <a:xfrm>
            <a:off x="6499225" y="1394460"/>
            <a:ext cx="2124710" cy="1160145"/>
          </a:xfrm>
          <a:prstGeom prst="rect">
            <a:avLst/>
          </a:prstGeom>
        </p:spPr>
      </p:pic>
      <p:pic>
        <p:nvPicPr>
          <p:cNvPr id="26" name="图片 25"/>
          <p:cNvPicPr>
            <a:picLocks noChangeAspect="1"/>
          </p:cNvPicPr>
          <p:nvPr/>
        </p:nvPicPr>
        <p:blipFill>
          <a:blip r:embed="rId6"/>
          <a:srcRect r="-4254" b="49897"/>
          <a:stretch>
            <a:fillRect/>
          </a:stretch>
        </p:blipFill>
        <p:spPr>
          <a:xfrm>
            <a:off x="8945245" y="1359535"/>
            <a:ext cx="2178685" cy="1231900"/>
          </a:xfrm>
          <a:prstGeom prst="rect">
            <a:avLst/>
          </a:prstGeom>
        </p:spPr>
      </p:pic>
      <p:sp>
        <p:nvSpPr>
          <p:cNvPr id="27" name="右箭头 26"/>
          <p:cNvSpPr/>
          <p:nvPr/>
        </p:nvSpPr>
        <p:spPr>
          <a:xfrm>
            <a:off x="8567420" y="1978025"/>
            <a:ext cx="377825" cy="2165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组合 16"/>
          <p:cNvGrpSpPr/>
          <p:nvPr/>
        </p:nvGrpSpPr>
        <p:grpSpPr>
          <a:xfrm>
            <a:off x="445770" y="836930"/>
            <a:ext cx="4254500" cy="2785110"/>
            <a:chOff x="407" y="1606"/>
            <a:chExt cx="6700" cy="4236"/>
          </a:xfrm>
        </p:grpSpPr>
        <p:grpSp>
          <p:nvGrpSpPr>
            <p:cNvPr id="4" name="组合 3"/>
            <p:cNvGrpSpPr/>
            <p:nvPr/>
          </p:nvGrpSpPr>
          <p:grpSpPr>
            <a:xfrm>
              <a:off x="407" y="1606"/>
              <a:ext cx="6700" cy="4236"/>
              <a:chOff x="217" y="2810"/>
              <a:chExt cx="6700" cy="4236"/>
            </a:xfrm>
          </p:grpSpPr>
          <p:pic>
            <p:nvPicPr>
              <p:cNvPr id="16" name="图片 15"/>
              <p:cNvPicPr>
                <a:picLocks noChangeAspect="1"/>
              </p:cNvPicPr>
              <p:nvPr/>
            </p:nvPicPr>
            <p:blipFill>
              <a:blip r:embed="rId7"/>
              <a:srcRect r="-5849" b="78350"/>
              <a:stretch>
                <a:fillRect/>
              </a:stretch>
            </p:blipFill>
            <p:spPr>
              <a:xfrm>
                <a:off x="885" y="3391"/>
                <a:ext cx="5097" cy="1864"/>
              </a:xfrm>
              <a:prstGeom prst="rect">
                <a:avLst/>
              </a:prstGeom>
            </p:spPr>
          </p:pic>
          <p:sp>
            <p:nvSpPr>
              <p:cNvPr id="20" name="圆角矩形 19"/>
              <p:cNvSpPr/>
              <p:nvPr/>
            </p:nvSpPr>
            <p:spPr>
              <a:xfrm>
                <a:off x="217" y="2810"/>
                <a:ext cx="6700" cy="4165"/>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solidFill>
                    <a:schemeClr val="tx1"/>
                  </a:solidFill>
                </a:endParaRPr>
              </a:p>
            </p:txBody>
          </p:sp>
          <p:sp>
            <p:nvSpPr>
              <p:cNvPr id="2" name="文本框 1"/>
              <p:cNvSpPr txBox="1"/>
              <p:nvPr/>
            </p:nvSpPr>
            <p:spPr>
              <a:xfrm>
                <a:off x="885" y="5376"/>
                <a:ext cx="5664" cy="1670"/>
              </a:xfrm>
              <a:prstGeom prst="rect">
                <a:avLst/>
              </a:prstGeom>
              <a:noFill/>
            </p:spPr>
            <p:txBody>
              <a:bodyPr wrap="square" rtlCol="0">
                <a:noAutofit/>
              </a:bodyPr>
              <a:lstStyle/>
              <a:p>
                <a:r>
                  <a:rPr lang="zh-CN" altLang="en-US" sz="2000">
                    <a:solidFill>
                      <a:srgbClr val="FF0000"/>
                    </a:solidFill>
                    <a:sym typeface="+mn-ea"/>
                  </a:rPr>
                  <a:t>💡</a:t>
                </a:r>
                <a:r>
                  <a:rPr lang="zh-CN" altLang="en-US" sz="2000">
                    <a:sym typeface="+mn-ea"/>
                  </a:rPr>
                  <a:t> 一键场景启动                                      </a:t>
                </a:r>
              </a:p>
              <a:p>
                <a:r>
                  <a:rPr lang="zh-CN" altLang="en-US" sz="2000">
                    <a:solidFill>
                      <a:srgbClr val="FFFF00"/>
                    </a:solidFill>
                    <a:sym typeface="+mn-ea"/>
                  </a:rPr>
                  <a:t>📊</a:t>
                </a:r>
                <a:r>
                  <a:rPr lang="zh-CN" altLang="en-US" sz="2000">
                    <a:sym typeface="+mn-ea"/>
                  </a:rPr>
                  <a:t> 状态可视化显示</a:t>
                </a:r>
                <a:r>
                  <a:rPr lang="zh-CN" altLang="en-US">
                    <a:sym typeface="+mn-ea"/>
                  </a:rPr>
                  <a:t> </a:t>
                </a:r>
                <a:endParaRPr lang="zh-CN" altLang="en-US"/>
              </a:p>
            </p:txBody>
          </p:sp>
        </p:grpSp>
        <p:sp>
          <p:nvSpPr>
            <p:cNvPr id="5" name="文本框 4"/>
            <p:cNvSpPr txBox="1"/>
            <p:nvPr>
              <p:custDataLst>
                <p:tags r:id="rId3"/>
              </p:custDataLst>
            </p:nvPr>
          </p:nvSpPr>
          <p:spPr>
            <a:xfrm>
              <a:off x="854" y="1606"/>
              <a:ext cx="3733" cy="607"/>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场景模块设计：</a:t>
              </a:r>
              <a:endParaRPr lang="zh-CN" altLang="en-US" sz="2000" b="1" dirty="0"/>
            </a:p>
          </p:txBody>
        </p:sp>
      </p:grpSp>
      <p:grpSp>
        <p:nvGrpSpPr>
          <p:cNvPr id="18" name="组合 17"/>
          <p:cNvGrpSpPr/>
          <p:nvPr/>
        </p:nvGrpSpPr>
        <p:grpSpPr>
          <a:xfrm>
            <a:off x="6228080" y="820420"/>
            <a:ext cx="4987442" cy="2739390"/>
            <a:chOff x="407" y="1606"/>
            <a:chExt cx="6777" cy="4314"/>
          </a:xfrm>
        </p:grpSpPr>
        <p:grpSp>
          <p:nvGrpSpPr>
            <p:cNvPr id="21" name="组合 20"/>
            <p:cNvGrpSpPr/>
            <p:nvPr/>
          </p:nvGrpSpPr>
          <p:grpSpPr>
            <a:xfrm>
              <a:off x="407" y="1606"/>
              <a:ext cx="6777" cy="4314"/>
              <a:chOff x="217" y="2810"/>
              <a:chExt cx="6777" cy="4314"/>
            </a:xfrm>
          </p:grpSpPr>
          <p:sp>
            <p:nvSpPr>
              <p:cNvPr id="29" name="圆角矩形 28"/>
              <p:cNvSpPr/>
              <p:nvPr/>
            </p:nvSpPr>
            <p:spPr>
              <a:xfrm>
                <a:off x="217" y="2810"/>
                <a:ext cx="6777" cy="4314"/>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solidFill>
                    <a:schemeClr val="tx1"/>
                  </a:solidFill>
                </a:endParaRPr>
              </a:p>
            </p:txBody>
          </p:sp>
          <p:sp>
            <p:nvSpPr>
              <p:cNvPr id="30" name="文本框 29"/>
              <p:cNvSpPr txBox="1"/>
              <p:nvPr/>
            </p:nvSpPr>
            <p:spPr>
              <a:xfrm>
                <a:off x="885" y="5376"/>
                <a:ext cx="5664" cy="1670"/>
              </a:xfrm>
              <a:prstGeom prst="rect">
                <a:avLst/>
              </a:prstGeom>
              <a:noFill/>
            </p:spPr>
            <p:txBody>
              <a:bodyPr wrap="square" rtlCol="0">
                <a:noAutofit/>
              </a:bodyPr>
              <a:lstStyle/>
              <a:p>
                <a:r>
                  <a:rPr lang="zh-CN" altLang="en-US" sz="2000">
                    <a:solidFill>
                      <a:srgbClr val="FFFF00"/>
                    </a:solidFill>
                    <a:sym typeface="+mn-ea"/>
                  </a:rPr>
                  <a:t>✨</a:t>
                </a:r>
                <a:r>
                  <a:rPr lang="zh-CN" altLang="en-US" sz="2000">
                    <a:sym typeface="+mn-ea"/>
                  </a:rPr>
                  <a:t> 三列网格布局                     </a:t>
                </a:r>
                <a:endParaRPr lang="zh-CN" altLang="en-US" sz="2000"/>
              </a:p>
              <a:p>
                <a:r>
                  <a:rPr lang="zh-CN" altLang="en-US" sz="2000">
                    <a:solidFill>
                      <a:srgbClr val="FF0000"/>
                    </a:solidFill>
                    <a:sym typeface="+mn-ea"/>
                  </a:rPr>
                  <a:t>🎯</a:t>
                </a:r>
                <a:r>
                  <a:rPr lang="zh-CN" altLang="en-US" sz="2000">
                    <a:sym typeface="+mn-ea"/>
                  </a:rPr>
                  <a:t> 选中状态反馈                    </a:t>
                </a:r>
                <a:endParaRPr lang="zh-CN" altLang="en-US" sz="2000"/>
              </a:p>
              <a:p>
                <a:r>
                  <a:rPr lang="zh-CN" altLang="en-US" sz="2000">
                    <a:solidFill>
                      <a:srgbClr val="92D050"/>
                    </a:solidFill>
                    <a:sym typeface="+mn-ea"/>
                  </a:rPr>
                  <a:t>📱</a:t>
                </a:r>
                <a:r>
                  <a:rPr lang="zh-CN" altLang="en-US" sz="2000">
                    <a:sym typeface="+mn-ea"/>
                  </a:rPr>
                  <a:t> 设备数量提示</a:t>
                </a:r>
                <a:endParaRPr lang="zh-CN" altLang="en-US" sz="2000"/>
              </a:p>
              <a:p>
                <a:r>
                  <a:rPr lang="zh-CN" altLang="en-US">
                    <a:sym typeface="+mn-ea"/>
                  </a:rPr>
                  <a:t> </a:t>
                </a:r>
                <a:endParaRPr lang="zh-CN" altLang="en-US"/>
              </a:p>
            </p:txBody>
          </p:sp>
        </p:grpSp>
        <p:sp>
          <p:nvSpPr>
            <p:cNvPr id="31" name="文本框 30"/>
            <p:cNvSpPr txBox="1"/>
            <p:nvPr>
              <p:custDataLst>
                <p:tags r:id="rId2"/>
              </p:custDataLst>
            </p:nvPr>
          </p:nvSpPr>
          <p:spPr>
            <a:xfrm>
              <a:off x="854" y="1606"/>
              <a:ext cx="3733" cy="628"/>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房间模块设计：</a:t>
              </a:r>
              <a:endParaRPr lang="zh-CN" altLang="en-US" sz="2000" b="1" dirty="0"/>
            </a:p>
          </p:txBody>
        </p:sp>
      </p:grpSp>
      <p:sp>
        <p:nvSpPr>
          <p:cNvPr id="33" name="圆角矩形 32"/>
          <p:cNvSpPr/>
          <p:nvPr/>
        </p:nvSpPr>
        <p:spPr>
          <a:xfrm>
            <a:off x="6228080" y="3867785"/>
            <a:ext cx="4987290" cy="134874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285750" indent="-285750" algn="l">
              <a:buFont typeface="Arial" panose="020B0604020202020204" pitchFamily="34" charset="0"/>
              <a:buChar char="•"/>
            </a:pPr>
            <a:r>
              <a:rPr lang="zh-CN" altLang="en-US">
                <a:solidFill>
                  <a:schemeClr val="tx1"/>
                </a:solidFill>
                <a:sym typeface="+mn-ea"/>
              </a:rPr>
              <a:t>每行三列：展示有效信息，保证美观性</a:t>
            </a:r>
            <a:endParaRPr lang="zh-CN" altLang="en-US">
              <a:solidFill>
                <a:schemeClr val="tx1"/>
              </a:solidFill>
            </a:endParaRPr>
          </a:p>
          <a:p>
            <a:pPr marL="285750" indent="-285750" algn="l">
              <a:buFont typeface="Arial" panose="020B0604020202020204" pitchFamily="34" charset="0"/>
              <a:buChar char="•"/>
            </a:pPr>
            <a:r>
              <a:rPr lang="zh-CN" altLang="en-US">
                <a:solidFill>
                  <a:schemeClr val="tx1"/>
                </a:solidFill>
                <a:sym typeface="+mn-ea"/>
              </a:rPr>
              <a:t>选中房间浮动</a:t>
            </a:r>
            <a:r>
              <a:rPr lang="en-US" altLang="zh-CN">
                <a:solidFill>
                  <a:schemeClr val="tx1"/>
                </a:solidFill>
                <a:sym typeface="+mn-ea"/>
              </a:rPr>
              <a:t>+</a:t>
            </a:r>
            <a:r>
              <a:rPr lang="zh-CN" altLang="en-US">
                <a:solidFill>
                  <a:schemeClr val="tx1"/>
                </a:solidFill>
                <a:sym typeface="+mn-ea"/>
              </a:rPr>
              <a:t>阴影</a:t>
            </a:r>
            <a:r>
              <a:rPr lang="en-US" altLang="zh-CN">
                <a:solidFill>
                  <a:schemeClr val="tx1"/>
                </a:solidFill>
                <a:sym typeface="+mn-ea"/>
              </a:rPr>
              <a:t>+</a:t>
            </a:r>
            <a:r>
              <a:rPr lang="zh-CN" altLang="en-US">
                <a:solidFill>
                  <a:schemeClr val="tx1"/>
                </a:solidFill>
                <a:sym typeface="+mn-ea"/>
              </a:rPr>
              <a:t>颜色变化，直观显示</a:t>
            </a:r>
            <a:endParaRPr lang="zh-CN" altLang="en-US">
              <a:solidFill>
                <a:schemeClr val="tx1"/>
              </a:solidFill>
            </a:endParaRPr>
          </a:p>
          <a:p>
            <a:pPr marL="285750" indent="-285750" algn="l">
              <a:buFont typeface="Arial" panose="020B0604020202020204" pitchFamily="34" charset="0"/>
              <a:buChar char="•"/>
            </a:pPr>
            <a:r>
              <a:rPr lang="zh-CN" altLang="en-US">
                <a:solidFill>
                  <a:schemeClr val="tx1"/>
                </a:solidFill>
                <a:sym typeface="+mn-ea"/>
              </a:rPr>
              <a:t>选中房间设备数量底色转换，细节不丢失</a:t>
            </a:r>
          </a:p>
        </p:txBody>
      </p:sp>
      <p:sp>
        <p:nvSpPr>
          <p:cNvPr id="35" name="矩形 34"/>
          <p:cNvSpPr/>
          <p:nvPr/>
        </p:nvSpPr>
        <p:spPr>
          <a:xfrm>
            <a:off x="207645" y="737235"/>
            <a:ext cx="5012055" cy="4758055"/>
          </a:xfrm>
          <a:prstGeom prst="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矩形 35"/>
          <p:cNvSpPr/>
          <p:nvPr/>
        </p:nvSpPr>
        <p:spPr>
          <a:xfrm>
            <a:off x="6043930" y="704215"/>
            <a:ext cx="5299710" cy="4758055"/>
          </a:xfrm>
          <a:prstGeom prst="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设备管理界面</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设备</a:t>
            </a:r>
          </a:p>
        </p:txBody>
      </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8795385" y="1062990"/>
            <a:ext cx="3217545" cy="4399280"/>
          </a:xfrm>
          <a:prstGeom prst="rect">
            <a:avLst/>
          </a:prstGeom>
        </p:spPr>
      </p:pic>
      <p:sp>
        <p:nvSpPr>
          <p:cNvPr id="33" name="圆角矩形 32"/>
          <p:cNvSpPr/>
          <p:nvPr/>
        </p:nvSpPr>
        <p:spPr>
          <a:xfrm>
            <a:off x="2900045" y="1673225"/>
            <a:ext cx="2824480" cy="134874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r>
              <a:rPr lang="zh-CN" altLang="en-US">
                <a:solidFill>
                  <a:schemeClr val="tx1"/>
                </a:solidFill>
                <a:sym typeface="+mn-ea"/>
              </a:rPr>
              <a:t> </a:t>
            </a:r>
            <a:r>
              <a:rPr lang="zh-CN" altLang="en-US">
                <a:solidFill>
                  <a:srgbClr val="FF0000"/>
                </a:solidFill>
                <a:sym typeface="+mn-ea"/>
              </a:rPr>
              <a:t>🎯</a:t>
            </a:r>
            <a:r>
              <a:rPr lang="zh-CN" altLang="en-US">
                <a:solidFill>
                  <a:schemeClr val="tx1"/>
                </a:solidFill>
                <a:sym typeface="+mn-ea"/>
              </a:rPr>
              <a:t> 设计特点                        </a:t>
            </a:r>
          </a:p>
          <a:p>
            <a:pPr indent="0" algn="l">
              <a:buFont typeface="Arial" panose="020B0604020202020204" pitchFamily="34" charset="0"/>
              <a:buNone/>
            </a:pPr>
            <a:r>
              <a:rPr lang="zh-CN" altLang="en-US">
                <a:solidFill>
                  <a:schemeClr val="tx1"/>
                </a:solidFill>
                <a:sym typeface="+mn-ea"/>
              </a:rPr>
              <a:t>• 图标颜色映射设备状态              </a:t>
            </a:r>
          </a:p>
          <a:p>
            <a:pPr indent="0" algn="l">
              <a:buFont typeface="Arial" panose="020B0604020202020204" pitchFamily="34" charset="0"/>
              <a:buNone/>
            </a:pPr>
            <a:r>
              <a:rPr lang="zh-CN" altLang="en-US">
                <a:solidFill>
                  <a:schemeClr val="tx1"/>
                </a:solidFill>
                <a:sym typeface="+mn-ea"/>
              </a:rPr>
              <a:t>• 连接状态实时显示                    </a:t>
            </a:r>
          </a:p>
          <a:p>
            <a:pPr indent="0" algn="l">
              <a:buFont typeface="Arial" panose="020B0604020202020204" pitchFamily="34" charset="0"/>
              <a:buNone/>
            </a:pPr>
            <a:r>
              <a:rPr lang="zh-CN" altLang="en-US">
                <a:solidFill>
                  <a:schemeClr val="tx1"/>
                </a:solidFill>
                <a:sym typeface="+mn-ea"/>
              </a:rPr>
              <a:t>• 核心参数一目了然                  </a:t>
            </a:r>
          </a:p>
          <a:p>
            <a:pPr indent="0" algn="l">
              <a:buFont typeface="Arial" panose="020B0604020202020204" pitchFamily="34" charset="0"/>
              <a:buNone/>
            </a:pPr>
            <a:r>
              <a:rPr lang="zh-CN" altLang="en-US">
                <a:solidFill>
                  <a:schemeClr val="tx1"/>
                </a:solidFill>
                <a:sym typeface="+mn-ea"/>
              </a:rPr>
              <a:t>• 快捷开关操作    </a:t>
            </a:r>
          </a:p>
        </p:txBody>
      </p:sp>
      <p:sp>
        <p:nvSpPr>
          <p:cNvPr id="5" name="圆角矩形 4"/>
          <p:cNvSpPr/>
          <p:nvPr/>
        </p:nvSpPr>
        <p:spPr>
          <a:xfrm>
            <a:off x="3331210" y="3589655"/>
            <a:ext cx="4627880" cy="155702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r>
              <a:rPr lang="zh-CN" altLang="en-US">
                <a:solidFill>
                  <a:srgbClr val="FF0000"/>
                </a:solidFill>
                <a:sym typeface="+mn-ea"/>
              </a:rPr>
              <a:t>💡</a:t>
            </a:r>
            <a:r>
              <a:rPr lang="zh-CN" altLang="en-US">
                <a:solidFill>
                  <a:schemeClr val="tx1"/>
                </a:solidFill>
                <a:sym typeface="+mn-ea"/>
              </a:rPr>
              <a:t> 渐进式信息披露</a:t>
            </a:r>
          </a:p>
          <a:p>
            <a:pPr indent="0" algn="l">
              <a:buFont typeface="Arial" panose="020B0604020202020204" pitchFamily="34" charset="0"/>
              <a:buNone/>
            </a:pPr>
            <a:r>
              <a:rPr lang="zh-CN" altLang="en-US">
                <a:solidFill>
                  <a:schemeClr val="tx1"/>
                </a:solidFill>
                <a:sym typeface="+mn-ea"/>
              </a:rPr>
              <a:t>• 基础信息：卡片显示设备状态和核心参数</a:t>
            </a:r>
          </a:p>
          <a:p>
            <a:pPr indent="0" algn="l">
              <a:buFont typeface="Arial" panose="020B0604020202020204" pitchFamily="34" charset="0"/>
              <a:buNone/>
            </a:pPr>
            <a:r>
              <a:rPr lang="zh-CN" altLang="en-US">
                <a:solidFill>
                  <a:schemeClr val="tx1"/>
                </a:solidFill>
                <a:sym typeface="+mn-ea"/>
              </a:rPr>
              <a:t>• 详细控制：下拉窗口展开高级设置选项</a:t>
            </a:r>
          </a:p>
          <a:p>
            <a:pPr indent="0" algn="l">
              <a:buFont typeface="Arial" panose="020B0604020202020204" pitchFamily="34" charset="0"/>
              <a:buNone/>
            </a:pPr>
            <a:r>
              <a:rPr lang="zh-CN" altLang="en-US">
                <a:solidFill>
                  <a:schemeClr val="tx1"/>
                </a:solidFill>
                <a:sym typeface="+mn-ea"/>
              </a:rPr>
              <a:t>• 状态同步：实时更新所有相关界面元素</a:t>
            </a:r>
          </a:p>
        </p:txBody>
      </p:sp>
      <p:sp>
        <p:nvSpPr>
          <p:cNvPr id="15" name="圆角矩形 14"/>
          <p:cNvSpPr/>
          <p:nvPr/>
        </p:nvSpPr>
        <p:spPr>
          <a:xfrm>
            <a:off x="5880735" y="1673225"/>
            <a:ext cx="2824480" cy="134874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r>
              <a:rPr lang="zh-CN" altLang="en-US">
                <a:solidFill>
                  <a:schemeClr val="tx1"/>
                </a:solidFill>
                <a:sym typeface="+mn-ea"/>
              </a:rPr>
              <a:t> </a:t>
            </a:r>
            <a:r>
              <a:rPr lang="zh-CN" altLang="en-US">
                <a:solidFill>
                  <a:srgbClr val="FF0000"/>
                </a:solidFill>
                <a:sym typeface="+mn-ea"/>
              </a:rPr>
              <a:t>🎯</a:t>
            </a:r>
            <a:r>
              <a:rPr lang="zh-CN" altLang="en-US">
                <a:solidFill>
                  <a:schemeClr val="tx1"/>
                </a:solidFill>
                <a:sym typeface="+mn-ea"/>
              </a:rPr>
              <a:t> 语音控制设备                        </a:t>
            </a:r>
          </a:p>
          <a:p>
            <a:pPr indent="0" algn="l">
              <a:buFont typeface="Arial" panose="020B0604020202020204" pitchFamily="34" charset="0"/>
              <a:buNone/>
            </a:pPr>
            <a:r>
              <a:rPr lang="zh-CN" altLang="en-US">
                <a:solidFill>
                  <a:schemeClr val="tx1"/>
                </a:solidFill>
                <a:sym typeface="+mn-ea"/>
              </a:rPr>
              <a:t>• 语音+触控无缝切换              </a:t>
            </a:r>
          </a:p>
          <a:p>
            <a:pPr indent="0" algn="l">
              <a:buFont typeface="Arial" panose="020B0604020202020204" pitchFamily="34" charset="0"/>
              <a:buNone/>
            </a:pPr>
            <a:r>
              <a:rPr lang="zh-CN" altLang="en-US">
                <a:solidFill>
                  <a:schemeClr val="tx1"/>
                </a:solidFill>
                <a:sym typeface="+mn-ea"/>
              </a:rPr>
              <a:t>• 触控：精确参数调节                    </a:t>
            </a:r>
          </a:p>
          <a:p>
            <a:pPr indent="0" algn="l">
              <a:buFont typeface="Arial" panose="020B0604020202020204" pitchFamily="34" charset="0"/>
              <a:buNone/>
            </a:pPr>
            <a:r>
              <a:rPr lang="zh-CN" altLang="en-US">
                <a:solidFill>
                  <a:schemeClr val="tx1"/>
                </a:solidFill>
                <a:sym typeface="+mn-ea"/>
              </a:rPr>
              <a:t>• 语音：快速批量操作                     </a:t>
            </a:r>
          </a:p>
        </p:txBody>
      </p:sp>
      <p:pic>
        <p:nvPicPr>
          <p:cNvPr id="16" name="图片 15"/>
          <p:cNvPicPr>
            <a:picLocks noChangeAspect="1"/>
          </p:cNvPicPr>
          <p:nvPr/>
        </p:nvPicPr>
        <p:blipFill>
          <a:blip r:embed="rId4"/>
          <a:stretch>
            <a:fillRect/>
          </a:stretch>
        </p:blipFill>
        <p:spPr>
          <a:xfrm>
            <a:off x="350520" y="915670"/>
            <a:ext cx="2499995" cy="1936750"/>
          </a:xfrm>
          <a:prstGeom prst="rect">
            <a:avLst/>
          </a:prstGeom>
        </p:spPr>
      </p:pic>
      <p:pic>
        <p:nvPicPr>
          <p:cNvPr id="17" name="图片 16"/>
          <p:cNvPicPr>
            <a:picLocks noChangeAspect="1"/>
          </p:cNvPicPr>
          <p:nvPr/>
        </p:nvPicPr>
        <p:blipFill>
          <a:blip r:embed="rId5"/>
          <a:stretch>
            <a:fillRect/>
          </a:stretch>
        </p:blipFill>
        <p:spPr>
          <a:xfrm>
            <a:off x="350520" y="3180715"/>
            <a:ext cx="1182370" cy="2501900"/>
          </a:xfrm>
          <a:prstGeom prst="rect">
            <a:avLst/>
          </a:prstGeom>
        </p:spPr>
      </p:pic>
      <p:pic>
        <p:nvPicPr>
          <p:cNvPr id="18" name="图片 17"/>
          <p:cNvPicPr>
            <a:picLocks noChangeAspect="1"/>
          </p:cNvPicPr>
          <p:nvPr/>
        </p:nvPicPr>
        <p:blipFill>
          <a:blip r:embed="rId6"/>
          <a:stretch>
            <a:fillRect/>
          </a:stretch>
        </p:blipFill>
        <p:spPr>
          <a:xfrm>
            <a:off x="1656715" y="3180715"/>
            <a:ext cx="1193800" cy="2522855"/>
          </a:xfrm>
          <a:prstGeom prst="rect">
            <a:avLst/>
          </a:prstGeom>
        </p:spPr>
      </p:pic>
      <p:sp>
        <p:nvSpPr>
          <p:cNvPr id="19" name="文本框 18"/>
          <p:cNvSpPr txBox="1"/>
          <p:nvPr/>
        </p:nvSpPr>
        <p:spPr>
          <a:xfrm>
            <a:off x="342900" y="565150"/>
            <a:ext cx="1435735" cy="368300"/>
          </a:xfrm>
          <a:prstGeom prst="rect">
            <a:avLst/>
          </a:prstGeom>
          <a:noFill/>
        </p:spPr>
        <p:txBody>
          <a:bodyPr wrap="square" rtlCol="0">
            <a:spAutoFit/>
          </a:bodyPr>
          <a:lstStyle/>
          <a:p>
            <a:r>
              <a:rPr lang="zh-CN" altLang="en-US" b="1" u="sng"/>
              <a:t>基础信息</a:t>
            </a:r>
          </a:p>
        </p:txBody>
      </p:sp>
      <p:sp>
        <p:nvSpPr>
          <p:cNvPr id="20" name="文本框 19"/>
          <p:cNvSpPr txBox="1"/>
          <p:nvPr/>
        </p:nvSpPr>
        <p:spPr>
          <a:xfrm>
            <a:off x="350520" y="2835275"/>
            <a:ext cx="1435735" cy="368300"/>
          </a:xfrm>
          <a:prstGeom prst="rect">
            <a:avLst/>
          </a:prstGeom>
          <a:noFill/>
        </p:spPr>
        <p:txBody>
          <a:bodyPr wrap="square" rtlCol="0">
            <a:spAutoFit/>
          </a:bodyPr>
          <a:lstStyle/>
          <a:p>
            <a:r>
              <a:rPr lang="zh-CN" altLang="en-US" b="1" u="sng"/>
              <a:t>详情控制</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418145" y="2295084"/>
            <a:ext cx="4329775" cy="1877437"/>
          </a:xfrm>
          <a:prstGeom prst="rect">
            <a:avLst/>
          </a:prstGeom>
          <a:noFill/>
        </p:spPr>
        <p:txBody>
          <a:bodyPr wrap="square" rtlCol="0">
            <a:spAutoFit/>
          </a:bodyPr>
          <a:lstStyle/>
          <a:p>
            <a:r>
              <a:rPr lang="zh-CN" altLang="en-US" sz="4400" b="1" dirty="0"/>
              <a:t>逻辑实现</a:t>
            </a:r>
            <a:endParaRPr lang="en-US" altLang="zh-CN" sz="4400" b="1" dirty="0"/>
          </a:p>
          <a:p>
            <a:r>
              <a:rPr lang="en-US" altLang="zh-CN" sz="3600" b="1" dirty="0">
                <a:latin typeface="Söhne"/>
              </a:rPr>
              <a:t>Logical</a:t>
            </a:r>
          </a:p>
          <a:p>
            <a:r>
              <a:rPr lang="en-US" altLang="zh-CN" sz="3600" b="1" dirty="0">
                <a:latin typeface="Söhne"/>
              </a:rPr>
              <a:t>Implementation</a:t>
            </a:r>
            <a:endParaRPr lang="en-US" altLang="zh-CN" sz="3600" b="1"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4A439-6D66-FAA9-2E18-25594491C046}"/>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CECFD5A0-0949-E13A-D90E-5B10A79D2859}"/>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47C1C0F2-01C8-0329-F268-40DC03097199}"/>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AFA18D02-5FD7-F70C-6D0E-EBD8C4DDB661}"/>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339382BA-D839-95C8-E99A-71835818D560}"/>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37331519-54F4-8652-4B57-8A3BC86ED26D}"/>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989E05F3-DD83-DBD6-E3D4-9D4EE2AAE4BD}"/>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46979F31-C729-CCF5-9694-F60E464F4518}"/>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9559EFCD-0C59-9372-6E7C-416F9A85A26A}"/>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项目框架</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6058AB20-BAB2-A62D-0A84-5005740B98CA}"/>
              </a:ext>
            </a:extLst>
          </p:cNvPr>
          <p:cNvPicPr>
            <a:picLocks noChangeAspect="1"/>
          </p:cNvPicPr>
          <p:nvPr/>
        </p:nvPicPr>
        <p:blipFill>
          <a:blip r:embed="rId3"/>
          <a:stretch>
            <a:fillRect/>
          </a:stretch>
        </p:blipFill>
        <p:spPr>
          <a:xfrm>
            <a:off x="1183891" y="565045"/>
            <a:ext cx="3874357" cy="5927035"/>
          </a:xfrm>
          <a:prstGeom prst="rect">
            <a:avLst/>
          </a:prstGeom>
        </p:spPr>
      </p:pic>
      <p:grpSp>
        <p:nvGrpSpPr>
          <p:cNvPr id="25" name="组合 24">
            <a:extLst>
              <a:ext uri="{FF2B5EF4-FFF2-40B4-BE49-F238E27FC236}">
                <a16:creationId xmlns:a16="http://schemas.microsoft.com/office/drawing/2014/main" id="{D79D96A7-1D4F-AED0-0D78-C543BCC42876}"/>
              </a:ext>
            </a:extLst>
          </p:cNvPr>
          <p:cNvGrpSpPr/>
          <p:nvPr/>
        </p:nvGrpSpPr>
        <p:grpSpPr>
          <a:xfrm>
            <a:off x="6496845" y="2979208"/>
            <a:ext cx="3833289" cy="400110"/>
            <a:chOff x="84565" y="1261770"/>
            <a:chExt cx="2370346" cy="400110"/>
          </a:xfrm>
        </p:grpSpPr>
        <p:sp>
          <p:nvSpPr>
            <p:cNvPr id="26" name="文本框 25">
              <a:extLst>
                <a:ext uri="{FF2B5EF4-FFF2-40B4-BE49-F238E27FC236}">
                  <a16:creationId xmlns:a16="http://schemas.microsoft.com/office/drawing/2014/main" id="{9C6145B1-7D96-832C-84D7-C278C7BF174F}"/>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分层级管理</a:t>
              </a:r>
              <a:r>
                <a:rPr lang="en-US" altLang="zh-CN" sz="2000" b="1" dirty="0">
                  <a:latin typeface="Arial" panose="020B0604020202020204" pitchFamily="34" charset="0"/>
                </a:rPr>
                <a:t>-</a:t>
              </a:r>
              <a:r>
                <a:rPr lang="zh-CN" altLang="en-US" sz="2000" b="1" dirty="0">
                  <a:latin typeface="Arial" panose="020B0604020202020204" pitchFamily="34" charset="0"/>
                </a:rPr>
                <a:t>有序实现信息传递：</a:t>
              </a:r>
              <a:endParaRPr lang="zh-CN" altLang="en-US" sz="2000" b="1" dirty="0"/>
            </a:p>
          </p:txBody>
        </p:sp>
        <p:sp>
          <p:nvSpPr>
            <p:cNvPr id="27" name="矩形 26">
              <a:extLst>
                <a:ext uri="{FF2B5EF4-FFF2-40B4-BE49-F238E27FC236}">
                  <a16:creationId xmlns:a16="http://schemas.microsoft.com/office/drawing/2014/main" id="{7270D86E-5457-501C-8B70-DAE1EC303AAC}"/>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箭头: 右 34">
            <a:extLst>
              <a:ext uri="{FF2B5EF4-FFF2-40B4-BE49-F238E27FC236}">
                <a16:creationId xmlns:a16="http://schemas.microsoft.com/office/drawing/2014/main" id="{1328523B-6239-4D67-FF59-0F1AEF0155D5}"/>
              </a:ext>
            </a:extLst>
          </p:cNvPr>
          <p:cNvSpPr/>
          <p:nvPr/>
        </p:nvSpPr>
        <p:spPr>
          <a:xfrm>
            <a:off x="5376728" y="2781698"/>
            <a:ext cx="887896" cy="7951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35358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54BB8-C760-839D-F2D4-71D5F14864A4}"/>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D2EF3FAD-A1D3-9B3F-C58B-414465FD51C4}"/>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51BBC3F4-E99B-2E47-5D76-446CD7AB1922}"/>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97499F32-9321-F3C0-121D-2A1B8C75F022}"/>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DD240EB2-3236-6209-08F8-F52DD2A1F0B5}"/>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998DED84-A954-2B93-DB8A-74EC57629D4A}"/>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E73ED5E6-4195-8A2E-2604-FC8F77620DBE}"/>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07DFA23E-DB4C-60F6-F240-BF0AE05E1747}"/>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9C97B71E-9B17-2645-29F1-2C95B8AE6CB0}"/>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32B920B0-343C-FE0B-EE28-BFF41E6E8D00}"/>
              </a:ext>
            </a:extLst>
          </p:cNvPr>
          <p:cNvGrpSpPr/>
          <p:nvPr/>
        </p:nvGrpSpPr>
        <p:grpSpPr>
          <a:xfrm>
            <a:off x="594481" y="1472402"/>
            <a:ext cx="1997788" cy="400110"/>
            <a:chOff x="84565" y="1261770"/>
            <a:chExt cx="2370346" cy="400110"/>
          </a:xfrm>
        </p:grpSpPr>
        <p:sp>
          <p:nvSpPr>
            <p:cNvPr id="26" name="文本框 25">
              <a:extLst>
                <a:ext uri="{FF2B5EF4-FFF2-40B4-BE49-F238E27FC236}">
                  <a16:creationId xmlns:a16="http://schemas.microsoft.com/office/drawing/2014/main" id="{B33195CA-1A9D-94C6-2388-F8876D86794D}"/>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语音识别流程：</a:t>
              </a:r>
              <a:endParaRPr lang="zh-CN" altLang="en-US" sz="2000" b="1" dirty="0"/>
            </a:p>
          </p:txBody>
        </p:sp>
        <p:sp>
          <p:nvSpPr>
            <p:cNvPr id="27" name="矩形 26">
              <a:extLst>
                <a:ext uri="{FF2B5EF4-FFF2-40B4-BE49-F238E27FC236}">
                  <a16:creationId xmlns:a16="http://schemas.microsoft.com/office/drawing/2014/main" id="{BB111F6A-E453-0C69-59D7-40CF61054DC1}"/>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4" name="图形 3">
            <a:extLst>
              <a:ext uri="{FF2B5EF4-FFF2-40B4-BE49-F238E27FC236}">
                <a16:creationId xmlns:a16="http://schemas.microsoft.com/office/drawing/2014/main" id="{9FAFB53C-04CD-679B-8450-8299C124C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9158" y="391599"/>
            <a:ext cx="6973064" cy="6021917"/>
          </a:xfrm>
          <a:prstGeom prst="rect">
            <a:avLst/>
          </a:prstGeom>
        </p:spPr>
      </p:pic>
    </p:spTree>
    <p:custDataLst>
      <p:tags r:id="rId1"/>
    </p:custDataLst>
    <p:extLst>
      <p:ext uri="{BB962C8B-B14F-4D97-AF65-F5344CB8AC3E}">
        <p14:creationId xmlns:p14="http://schemas.microsoft.com/office/powerpoint/2010/main" val="237797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CA28F-EFBA-D09B-FBA8-3E86ADBB9FEF}"/>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8D816BB0-EB45-910D-CF64-D4547C947C09}"/>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C669653D-AFB4-E0FD-8E91-3F44A4A99557}"/>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E71DFF86-109C-4D91-64ED-A7A077E58859}"/>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5C9FF35C-2500-7767-2A08-B68BD3AAD82A}"/>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47DB8812-D1DA-6385-8D6E-43DA86B2D323}"/>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A0A709AE-2D4A-5E30-3538-904DB73902BD}"/>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3D91F88E-381A-09A9-690B-78105A9D080F}"/>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3249DB0D-A4D6-1991-5DC9-DB5203E14947}"/>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0E70A6CE-A378-5BD9-241F-EC39CC2C634E}"/>
              </a:ext>
            </a:extLst>
          </p:cNvPr>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00FBC347-2C17-6EA7-82DA-8DDAF901BD0F}"/>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801A860A-90AB-40D4-D179-D7EBD407973B}"/>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语音识别</a:t>
              </a:r>
              <a:r>
                <a:rPr lang="en-US" altLang="zh-CN" sz="2000" b="1" dirty="0">
                  <a:latin typeface="Arial" panose="020B0604020202020204" pitchFamily="34" charset="0"/>
                </a:rPr>
                <a:t>-</a:t>
              </a:r>
              <a:r>
                <a:rPr lang="zh-CN" altLang="en-US" sz="2000" b="1" dirty="0">
                  <a:latin typeface="Arial" panose="020B0604020202020204" pitchFamily="34" charset="0"/>
                </a:rPr>
                <a:t>指令匹配：</a:t>
              </a:r>
              <a:endParaRPr lang="zh-CN" altLang="en-US" sz="2000" b="1" dirty="0"/>
            </a:p>
          </p:txBody>
        </p:sp>
        <p:sp>
          <p:nvSpPr>
            <p:cNvPr id="27" name="矩形 26">
              <a:extLst>
                <a:ext uri="{FF2B5EF4-FFF2-40B4-BE49-F238E27FC236}">
                  <a16:creationId xmlns:a16="http://schemas.microsoft.com/office/drawing/2014/main" id="{BD2F2E31-3D90-C894-A391-CFA96FAAAC6A}"/>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07895D6E-4EDE-9A52-8FCE-2B36ADB0DCDC}"/>
              </a:ext>
            </a:extLst>
          </p:cNvPr>
          <p:cNvPicPr>
            <a:picLocks noChangeAspect="1"/>
          </p:cNvPicPr>
          <p:nvPr/>
        </p:nvPicPr>
        <p:blipFill>
          <a:blip r:embed="rId3"/>
          <a:stretch>
            <a:fillRect/>
          </a:stretch>
        </p:blipFill>
        <p:spPr>
          <a:xfrm>
            <a:off x="212548" y="4248239"/>
            <a:ext cx="9331371" cy="1040705"/>
          </a:xfrm>
          <a:prstGeom prst="rect">
            <a:avLst/>
          </a:prstGeom>
        </p:spPr>
      </p:pic>
      <p:pic>
        <p:nvPicPr>
          <p:cNvPr id="6" name="图片 5">
            <a:extLst>
              <a:ext uri="{FF2B5EF4-FFF2-40B4-BE49-F238E27FC236}">
                <a16:creationId xmlns:a16="http://schemas.microsoft.com/office/drawing/2014/main" id="{E957339F-CEAA-A8A4-F064-C59834FBEBC3}"/>
              </a:ext>
            </a:extLst>
          </p:cNvPr>
          <p:cNvPicPr>
            <a:picLocks noChangeAspect="1"/>
          </p:cNvPicPr>
          <p:nvPr/>
        </p:nvPicPr>
        <p:blipFill>
          <a:blip r:embed="rId4"/>
          <a:stretch>
            <a:fillRect/>
          </a:stretch>
        </p:blipFill>
        <p:spPr>
          <a:xfrm>
            <a:off x="212548" y="5281358"/>
            <a:ext cx="6377355" cy="412652"/>
          </a:xfrm>
          <a:prstGeom prst="rect">
            <a:avLst/>
          </a:prstGeom>
        </p:spPr>
      </p:pic>
      <p:cxnSp>
        <p:nvCxnSpPr>
          <p:cNvPr id="18" name="直接箭头连接符 17">
            <a:extLst>
              <a:ext uri="{FF2B5EF4-FFF2-40B4-BE49-F238E27FC236}">
                <a16:creationId xmlns:a16="http://schemas.microsoft.com/office/drawing/2014/main" id="{CBFFFE33-9ABA-54F0-24F3-3E71F5F4E035}"/>
              </a:ext>
            </a:extLst>
          </p:cNvPr>
          <p:cNvCxnSpPr>
            <a:cxnSpLocks/>
            <a:stCxn id="28" idx="2"/>
          </p:cNvCxnSpPr>
          <p:nvPr/>
        </p:nvCxnSpPr>
        <p:spPr>
          <a:xfrm flipH="1">
            <a:off x="4324350" y="3514795"/>
            <a:ext cx="1771650" cy="857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6D95CEA2-2119-02E8-5D05-56FF972381E0}"/>
              </a:ext>
            </a:extLst>
          </p:cNvPr>
          <p:cNvPicPr>
            <a:picLocks noChangeAspect="1"/>
          </p:cNvPicPr>
          <p:nvPr/>
        </p:nvPicPr>
        <p:blipFill>
          <a:blip r:embed="rId5"/>
          <a:stretch>
            <a:fillRect/>
          </a:stretch>
        </p:blipFill>
        <p:spPr>
          <a:xfrm>
            <a:off x="0" y="1347357"/>
            <a:ext cx="12192000" cy="2167438"/>
          </a:xfrm>
          <a:prstGeom prst="rect">
            <a:avLst/>
          </a:prstGeom>
        </p:spPr>
      </p:pic>
    </p:spTree>
    <p:custDataLst>
      <p:tags r:id="rId1"/>
    </p:custDataLst>
    <p:extLst>
      <p:ext uri="{BB962C8B-B14F-4D97-AF65-F5344CB8AC3E}">
        <p14:creationId xmlns:p14="http://schemas.microsoft.com/office/powerpoint/2010/main" val="417458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E9E10-15C6-BB4E-5153-A35958DFBECB}"/>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BCC0722E-7D2D-D22D-6C31-8F5268EB7C9A}"/>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0AD3D0D1-10BD-6E0F-5D82-22C65DBF2B24}"/>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520874C0-58C2-FC9F-72DA-411058DF9C7E}"/>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30D87791-4FC7-E49B-2BC5-AD00A969E03A}"/>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BB4210C3-055C-BC85-E785-7E54F87116FA}"/>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E17FD557-63D0-066B-A977-75547EC835A8}"/>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6BB24754-6EFC-6BA1-5912-80159E338E8B}"/>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255DB1B4-B865-EA66-246B-E6B5E2680FB1}"/>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50D58A5A-E1CB-7B60-710B-3A7BE1D19658}"/>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11F8FB23-D7DC-26ED-318D-806128C985C8}"/>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语音识别</a:t>
              </a:r>
              <a:r>
                <a:rPr lang="en-US" altLang="zh-CN" sz="2000" b="1" dirty="0">
                  <a:latin typeface="Arial" panose="020B0604020202020204" pitchFamily="34" charset="0"/>
                </a:rPr>
                <a:t>-</a:t>
              </a:r>
              <a:r>
                <a:rPr lang="zh-CN" altLang="en-US" sz="2000" b="1" dirty="0">
                  <a:latin typeface="Arial" panose="020B0604020202020204" pitchFamily="34" charset="0"/>
                </a:rPr>
                <a:t>指令匹配：</a:t>
              </a:r>
              <a:endParaRPr lang="zh-CN" altLang="en-US" sz="2000" b="1" dirty="0"/>
            </a:p>
          </p:txBody>
        </p:sp>
        <p:sp>
          <p:nvSpPr>
            <p:cNvPr id="27" name="矩形 26">
              <a:extLst>
                <a:ext uri="{FF2B5EF4-FFF2-40B4-BE49-F238E27FC236}">
                  <a16:creationId xmlns:a16="http://schemas.microsoft.com/office/drawing/2014/main" id="{632D9E59-FE10-0450-B324-B2AF746622DB}"/>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A9B54D29-279B-DF27-0861-CC2BFB9ED4E6}"/>
              </a:ext>
            </a:extLst>
          </p:cNvPr>
          <p:cNvPicPr>
            <a:picLocks noChangeAspect="1"/>
          </p:cNvPicPr>
          <p:nvPr/>
        </p:nvPicPr>
        <p:blipFill>
          <a:blip r:embed="rId3"/>
          <a:stretch>
            <a:fillRect/>
          </a:stretch>
        </p:blipFill>
        <p:spPr>
          <a:xfrm>
            <a:off x="468748" y="1243298"/>
            <a:ext cx="10948782" cy="4719970"/>
          </a:xfrm>
          <a:prstGeom prst="rect">
            <a:avLst/>
          </a:prstGeom>
        </p:spPr>
      </p:pic>
    </p:spTree>
    <p:custDataLst>
      <p:tags r:id="rId1"/>
    </p:custDataLst>
    <p:extLst>
      <p:ext uri="{BB962C8B-B14F-4D97-AF65-F5344CB8AC3E}">
        <p14:creationId xmlns:p14="http://schemas.microsoft.com/office/powerpoint/2010/main" val="1884195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ED67E-4284-6FC1-07FA-BCE0EB60E4C0}"/>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435635B9-80D7-C884-4FF0-436582D7F1E1}"/>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1D1398B8-BED6-3649-B645-262FD23FF8B9}"/>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5DE4E747-E2B3-2254-CFBD-BC46DB1B7017}"/>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E0C68541-1FA9-CF18-851E-92D69B9C8158}"/>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C0822BF5-CAEF-FC17-D776-BAC6ACBF66F8}"/>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665263D4-460D-FFDA-C53B-DBD73B0827AB}"/>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2C88DF2C-BF25-84A5-AD2B-1DC5AEF23D15}"/>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A737F3AA-FFB7-EB46-7134-D37897029BB7}"/>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656FCEB7-DC86-6703-9554-63858E1BD983}"/>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E0C624A9-1FEC-1B8F-7699-B354391764F1}"/>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语音识别</a:t>
              </a:r>
              <a:r>
                <a:rPr lang="en-US" altLang="zh-CN" sz="2000" b="1" dirty="0">
                  <a:latin typeface="Arial" panose="020B0604020202020204" pitchFamily="34" charset="0"/>
                </a:rPr>
                <a:t>-</a:t>
              </a:r>
              <a:r>
                <a:rPr lang="zh-CN" altLang="en-US" sz="2000" b="1" dirty="0">
                  <a:latin typeface="Arial" panose="020B0604020202020204" pitchFamily="34" charset="0"/>
                </a:rPr>
                <a:t>指令匹配：</a:t>
              </a:r>
              <a:endParaRPr lang="zh-CN" altLang="en-US" sz="2000" b="1" dirty="0"/>
            </a:p>
          </p:txBody>
        </p:sp>
        <p:sp>
          <p:nvSpPr>
            <p:cNvPr id="27" name="矩形 26">
              <a:extLst>
                <a:ext uri="{FF2B5EF4-FFF2-40B4-BE49-F238E27FC236}">
                  <a16:creationId xmlns:a16="http://schemas.microsoft.com/office/drawing/2014/main" id="{C3FCC9B0-9C6D-508B-1570-EC0FCFAF7A1E}"/>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DABB5C87-952B-5F9D-71E8-CB95C21B4D0C}"/>
              </a:ext>
            </a:extLst>
          </p:cNvPr>
          <p:cNvPicPr>
            <a:picLocks noChangeAspect="1"/>
          </p:cNvPicPr>
          <p:nvPr/>
        </p:nvPicPr>
        <p:blipFill>
          <a:blip r:embed="rId3"/>
          <a:stretch>
            <a:fillRect/>
          </a:stretch>
        </p:blipFill>
        <p:spPr>
          <a:xfrm>
            <a:off x="0" y="1373028"/>
            <a:ext cx="12192000" cy="4111944"/>
          </a:xfrm>
          <a:prstGeom prst="rect">
            <a:avLst/>
          </a:prstGeom>
        </p:spPr>
      </p:pic>
    </p:spTree>
    <p:custDataLst>
      <p:tags r:id="rId1"/>
    </p:custDataLst>
    <p:extLst>
      <p:ext uri="{BB962C8B-B14F-4D97-AF65-F5344CB8AC3E}">
        <p14:creationId xmlns:p14="http://schemas.microsoft.com/office/powerpoint/2010/main" val="1573121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2889-BEE6-B10F-877B-6CB1BC1C3A7E}"/>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C79601C8-BDA0-A0A3-3CE9-E666F43C9E03}"/>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3BC7EA61-5538-6EC6-7276-C5CA7699E5E0}"/>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6172992C-69FB-809A-A696-68F07AA639A8}"/>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0468AA6A-232E-BB19-3391-E4B987BF6002}"/>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C0935D17-D4A6-3699-9857-C5AA140E4093}"/>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91D47C3B-7ACF-359A-1F92-7FF36225934E}"/>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C08B6680-6AC5-3AFF-EF34-38FD58803F82}"/>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D76B0823-F413-70D8-68FB-76C5EFAF6E13}"/>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指令传输</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506A3E6-7ED0-33F9-FD7C-365B57493598}"/>
              </a:ext>
            </a:extLst>
          </p:cNvPr>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8C578F65-655D-B41F-24BC-5CDBFFEE81A5}"/>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ECC4301B-374C-3CD8-1B5F-FBE1D55F357B}"/>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指令匹配：</a:t>
              </a:r>
              <a:endParaRPr lang="zh-CN" altLang="en-US" sz="2000" b="1" dirty="0"/>
            </a:p>
          </p:txBody>
        </p:sp>
        <p:sp>
          <p:nvSpPr>
            <p:cNvPr id="27" name="矩形 26">
              <a:extLst>
                <a:ext uri="{FF2B5EF4-FFF2-40B4-BE49-F238E27FC236}">
                  <a16:creationId xmlns:a16="http://schemas.microsoft.com/office/drawing/2014/main" id="{39D3A3F4-B4B5-85F6-0009-49F3B3817406}"/>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1C39DBEF-7FBB-AB73-51C0-A6017743EFA8}"/>
              </a:ext>
            </a:extLst>
          </p:cNvPr>
          <p:cNvPicPr>
            <a:picLocks noChangeAspect="1"/>
          </p:cNvPicPr>
          <p:nvPr/>
        </p:nvPicPr>
        <p:blipFill>
          <a:blip r:embed="rId3"/>
          <a:stretch>
            <a:fillRect/>
          </a:stretch>
        </p:blipFill>
        <p:spPr>
          <a:xfrm>
            <a:off x="468748" y="3507578"/>
            <a:ext cx="11225369" cy="1251939"/>
          </a:xfrm>
          <a:prstGeom prst="rect">
            <a:avLst/>
          </a:prstGeom>
        </p:spPr>
      </p:pic>
      <p:pic>
        <p:nvPicPr>
          <p:cNvPr id="6" name="图片 5">
            <a:extLst>
              <a:ext uri="{FF2B5EF4-FFF2-40B4-BE49-F238E27FC236}">
                <a16:creationId xmlns:a16="http://schemas.microsoft.com/office/drawing/2014/main" id="{5A3DB6E8-F4C4-2626-C750-A102B71BF9EC}"/>
              </a:ext>
            </a:extLst>
          </p:cNvPr>
          <p:cNvPicPr>
            <a:picLocks noChangeAspect="1"/>
          </p:cNvPicPr>
          <p:nvPr/>
        </p:nvPicPr>
        <p:blipFill>
          <a:blip r:embed="rId4"/>
          <a:stretch>
            <a:fillRect/>
          </a:stretch>
        </p:blipFill>
        <p:spPr>
          <a:xfrm>
            <a:off x="468748" y="4950007"/>
            <a:ext cx="7972026" cy="515837"/>
          </a:xfrm>
          <a:prstGeom prst="rect">
            <a:avLst/>
          </a:prstGeom>
        </p:spPr>
      </p:pic>
      <p:sp>
        <p:nvSpPr>
          <p:cNvPr id="16" name="文本框 15">
            <a:extLst>
              <a:ext uri="{FF2B5EF4-FFF2-40B4-BE49-F238E27FC236}">
                <a16:creationId xmlns:a16="http://schemas.microsoft.com/office/drawing/2014/main" id="{7F6829DF-6A71-C226-1337-0BE6118A32EF}"/>
              </a:ext>
            </a:extLst>
          </p:cNvPr>
          <p:cNvSpPr txBox="1"/>
          <p:nvPr/>
        </p:nvSpPr>
        <p:spPr>
          <a:xfrm>
            <a:off x="7832036" y="795617"/>
            <a:ext cx="2385392" cy="2426305"/>
          </a:xfrm>
          <a:prstGeom prst="rect">
            <a:avLst/>
          </a:prstGeom>
          <a:noFill/>
        </p:spPr>
        <p:txBody>
          <a:bodyPr wrap="square">
            <a:spAutoFit/>
          </a:bodyPr>
          <a:lstStyle/>
          <a:p>
            <a:pPr>
              <a:lnSpc>
                <a:spcPts val="1425"/>
              </a:lnSpc>
              <a:buNone/>
            </a:pPr>
            <a:r>
              <a:rPr lang="en-US" altLang="zh-CN" sz="1200" b="0" dirty="0">
                <a:effectLst/>
                <a:latin typeface="Consolas" panose="020B0609020204030204" pitchFamily="49" charset="0"/>
              </a:rPr>
              <a:t>  "1": "</a:t>
            </a:r>
            <a:r>
              <a:rPr lang="zh-CN" altLang="en-US" sz="1200" b="0" dirty="0">
                <a:effectLst/>
                <a:latin typeface="Consolas" panose="020B0609020204030204" pitchFamily="49" charset="0"/>
              </a:rPr>
              <a:t>打开客厅的灯</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"2": "</a:t>
            </a:r>
            <a:r>
              <a:rPr lang="zh-CN" altLang="en-US" sz="1200" b="0" dirty="0">
                <a:effectLst/>
                <a:latin typeface="Consolas" panose="020B0609020204030204" pitchFamily="49" charset="0"/>
              </a:rPr>
              <a:t>加大客厅的灯光</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"3": "</a:t>
            </a:r>
            <a:r>
              <a:rPr lang="zh-CN" altLang="en-US" sz="1200" b="0" dirty="0">
                <a:effectLst/>
                <a:latin typeface="Consolas" panose="020B0609020204030204" pitchFamily="49" charset="0"/>
              </a:rPr>
              <a:t>降低客厅的灯光</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"4": "</a:t>
            </a:r>
            <a:r>
              <a:rPr lang="zh-CN" altLang="en-US" sz="1200" b="0" dirty="0">
                <a:effectLst/>
                <a:latin typeface="Consolas" panose="020B0609020204030204" pitchFamily="49" charset="0"/>
              </a:rPr>
              <a:t>转换客厅的灯光颜色</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"5": "</a:t>
            </a:r>
            <a:r>
              <a:rPr lang="zh-CN" altLang="en-US" sz="1200" b="0" dirty="0">
                <a:effectLst/>
                <a:latin typeface="Consolas" panose="020B0609020204030204" pitchFamily="49" charset="0"/>
              </a:rPr>
              <a:t>关闭客厅的灯光</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"6": "</a:t>
            </a:r>
            <a:r>
              <a:rPr lang="zh-CN" altLang="en-US" sz="1200" b="0" dirty="0">
                <a:effectLst/>
                <a:latin typeface="Consolas" panose="020B0609020204030204" pitchFamily="49" charset="0"/>
              </a:rPr>
              <a:t>打开卧室的灯</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"7": "</a:t>
            </a:r>
            <a:r>
              <a:rPr lang="zh-CN" altLang="en-US" sz="1200" b="0" dirty="0">
                <a:effectLst/>
                <a:latin typeface="Consolas" panose="020B0609020204030204" pitchFamily="49" charset="0"/>
              </a:rPr>
              <a:t>打开卧室的氛围灯</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"8": "</a:t>
            </a:r>
            <a:r>
              <a:rPr lang="zh-CN" altLang="en-US" sz="1200" b="0" dirty="0">
                <a:effectLst/>
                <a:latin typeface="Consolas" panose="020B0609020204030204" pitchFamily="49" charset="0"/>
              </a:rPr>
              <a:t>关闭卧室的灯</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"9": "</a:t>
            </a:r>
            <a:r>
              <a:rPr lang="zh-CN" altLang="en-US" sz="1200" b="0" dirty="0">
                <a:effectLst/>
                <a:latin typeface="Consolas" panose="020B0609020204030204" pitchFamily="49" charset="0"/>
              </a:rPr>
              <a:t>打开空调</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"a": "</a:t>
            </a:r>
            <a:r>
              <a:rPr lang="zh-CN" altLang="en-US" sz="1200" b="0" dirty="0">
                <a:effectLst/>
                <a:latin typeface="Consolas" panose="020B0609020204030204" pitchFamily="49" charset="0"/>
              </a:rPr>
              <a:t>关闭空调</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"b": "</a:t>
            </a:r>
            <a:r>
              <a:rPr lang="zh-CN" altLang="en-US" sz="1200" b="0" dirty="0">
                <a:effectLst/>
                <a:latin typeface="Consolas" panose="020B0609020204030204" pitchFamily="49" charset="0"/>
              </a:rPr>
              <a:t>打开音响，放一首歌</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"c": "</a:t>
            </a:r>
            <a:r>
              <a:rPr lang="zh-CN" altLang="en-US" sz="1200" b="0" dirty="0">
                <a:effectLst/>
                <a:latin typeface="Consolas" panose="020B0609020204030204" pitchFamily="49" charset="0"/>
              </a:rPr>
              <a:t>关闭音响</a:t>
            </a:r>
            <a:r>
              <a:rPr lang="en-US" altLang="zh-CN" sz="1200" b="0" dirty="0">
                <a:effectLst/>
                <a:latin typeface="Consolas" panose="020B0609020204030204" pitchFamily="49" charset="0"/>
              </a:rPr>
              <a:t>“</a:t>
            </a:r>
          </a:p>
          <a:p>
            <a:pPr>
              <a:lnSpc>
                <a:spcPts val="1425"/>
              </a:lnSpc>
              <a:buNone/>
            </a:pPr>
            <a:r>
              <a:rPr lang="en-US" altLang="zh-CN" sz="1200" dirty="0">
                <a:latin typeface="Consolas" panose="020B0609020204030204" pitchFamily="49" charset="0"/>
              </a:rPr>
              <a:t>  ……</a:t>
            </a:r>
            <a:endParaRPr lang="zh-CN" altLang="en-US" sz="1200" b="0" dirty="0">
              <a:effectLst/>
              <a:latin typeface="Consolas" panose="020B0609020204030204" pitchFamily="49" charset="0"/>
            </a:endParaRPr>
          </a:p>
        </p:txBody>
      </p:sp>
      <p:cxnSp>
        <p:nvCxnSpPr>
          <p:cNvPr id="18" name="直接箭头连接符 17">
            <a:extLst>
              <a:ext uri="{FF2B5EF4-FFF2-40B4-BE49-F238E27FC236}">
                <a16:creationId xmlns:a16="http://schemas.microsoft.com/office/drawing/2014/main" id="{27D11019-9F4C-D91A-0297-A09DF1CC9204}"/>
              </a:ext>
            </a:extLst>
          </p:cNvPr>
          <p:cNvCxnSpPr>
            <a:cxnSpLocks/>
            <a:stCxn id="16" idx="1"/>
          </p:cNvCxnSpPr>
          <p:nvPr/>
        </p:nvCxnSpPr>
        <p:spPr>
          <a:xfrm flipH="1">
            <a:off x="6867525" y="2008770"/>
            <a:ext cx="964511" cy="1627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E84A9BB-C141-1F1D-82EA-EF0A79A59D05}"/>
              </a:ext>
            </a:extLst>
          </p:cNvPr>
          <p:cNvCxnSpPr>
            <a:stCxn id="16" idx="1"/>
          </p:cNvCxnSpPr>
          <p:nvPr/>
        </p:nvCxnSpPr>
        <p:spPr>
          <a:xfrm flipH="1">
            <a:off x="6953250" y="2008770"/>
            <a:ext cx="878786" cy="243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183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0FA99-6BC9-8FAC-0ED5-0EF47A3BD339}"/>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91121100-453B-A587-C744-F5ECE7EC581C}"/>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B1EB2713-A6C2-B8B6-1E73-1631036E2FD5}"/>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4713B15A-94B3-62A9-1869-4C660453659E}"/>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64BF513D-A920-35B6-0DE0-EB266B0DA225}"/>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009EC52D-1CC7-5C01-9C1D-3946CA79077E}"/>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C98C5D08-0DCF-7E71-A2F0-BE30E0CDFA37}"/>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BBA54412-DF01-F18B-0AC8-86D7A0F46096}"/>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46559726-0E91-8FDC-9687-D3BD23BFD490}"/>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指令传输</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67F84B2D-2438-0D49-75F5-E3831CC2DA4C}"/>
              </a:ext>
            </a:extLst>
          </p:cNvPr>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81580EE0-0333-93B4-29B1-198807D53DBA}"/>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9449B8C2-6357-FC8B-2C18-26353F84AD68}"/>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状态同步：</a:t>
              </a:r>
              <a:endParaRPr lang="zh-CN" altLang="en-US" sz="2000" b="1" dirty="0"/>
            </a:p>
          </p:txBody>
        </p:sp>
        <p:sp>
          <p:nvSpPr>
            <p:cNvPr id="27" name="矩形 26">
              <a:extLst>
                <a:ext uri="{FF2B5EF4-FFF2-40B4-BE49-F238E27FC236}">
                  <a16:creationId xmlns:a16="http://schemas.microsoft.com/office/drawing/2014/main" id="{134C14F9-40D6-29A2-5974-4898338B2E84}"/>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4847E501-C08B-139E-CAB7-637CBE9CE15B}"/>
              </a:ext>
            </a:extLst>
          </p:cNvPr>
          <p:cNvPicPr>
            <a:picLocks noChangeAspect="1"/>
          </p:cNvPicPr>
          <p:nvPr/>
        </p:nvPicPr>
        <p:blipFill>
          <a:blip r:embed="rId3"/>
          <a:stretch>
            <a:fillRect/>
          </a:stretch>
        </p:blipFill>
        <p:spPr>
          <a:xfrm>
            <a:off x="0" y="4027591"/>
            <a:ext cx="12192000" cy="1415469"/>
          </a:xfrm>
          <a:prstGeom prst="rect">
            <a:avLst/>
          </a:prstGeom>
        </p:spPr>
      </p:pic>
      <p:sp>
        <p:nvSpPr>
          <p:cNvPr id="19" name="文本框 18">
            <a:extLst>
              <a:ext uri="{FF2B5EF4-FFF2-40B4-BE49-F238E27FC236}">
                <a16:creationId xmlns:a16="http://schemas.microsoft.com/office/drawing/2014/main" id="{BDD6FB63-95C2-0D14-9792-E3F887A767BD}"/>
              </a:ext>
            </a:extLst>
          </p:cNvPr>
          <p:cNvSpPr txBox="1"/>
          <p:nvPr/>
        </p:nvSpPr>
        <p:spPr>
          <a:xfrm>
            <a:off x="468748" y="1263949"/>
            <a:ext cx="6162674" cy="2492990"/>
          </a:xfrm>
          <a:prstGeom prst="rect">
            <a:avLst/>
          </a:prstGeom>
          <a:noFill/>
        </p:spPr>
        <p:txBody>
          <a:bodyPr wrap="square">
            <a:spAutoFit/>
          </a:bodyPr>
          <a:lstStyle/>
          <a:p>
            <a:r>
              <a:rPr lang="zh-CN" altLang="en-US" sz="1200" dirty="0"/>
              <a:t>语音识别结果："打开客厅的灯"</a:t>
            </a:r>
          </a:p>
          <a:p>
            <a:r>
              <a:rPr lang="zh-CN" altLang="en-US" sz="1200" dirty="0"/>
              <a:t>指令匹配成功：{signal: "1", matchedCommand: "打开客厅的灯"}</a:t>
            </a:r>
            <a:endParaRPr lang="en-US" altLang="zh-CN" sz="1200" dirty="0"/>
          </a:p>
          <a:p>
            <a:r>
              <a:rPr lang="zh-CN" altLang="en-US" sz="1200" dirty="0"/>
              <a:t>调用 </a:t>
            </a:r>
            <a:r>
              <a:rPr lang="en-US" altLang="zh-CN" sz="1200" dirty="0" err="1"/>
              <a:t>controlLivingRoomLight</a:t>
            </a:r>
            <a:r>
              <a:rPr lang="en-US" altLang="zh-CN" sz="1200" dirty="0"/>
              <a:t>('toggle', true)</a:t>
            </a:r>
          </a:p>
          <a:p>
            <a:r>
              <a:rPr lang="zh-CN" altLang="en-US" sz="1200" dirty="0"/>
              <a:t>发送蓝牙信号 </a:t>
            </a:r>
            <a:r>
              <a:rPr lang="en-US" altLang="zh-CN" sz="1200" dirty="0"/>
              <a:t>"1" </a:t>
            </a:r>
            <a:r>
              <a:rPr lang="zh-CN" altLang="en-US" sz="1200" dirty="0"/>
              <a:t>到</a:t>
            </a:r>
            <a:r>
              <a:rPr lang="en-US" altLang="zh-CN" sz="1200" dirty="0"/>
              <a:t>HC-05</a:t>
            </a:r>
            <a:r>
              <a:rPr lang="zh-CN" altLang="en-US" sz="1200" dirty="0"/>
              <a:t>模块</a:t>
            </a:r>
          </a:p>
          <a:p>
            <a:r>
              <a:rPr lang="zh-CN" altLang="en-US" sz="1200" dirty="0"/>
              <a:t>硬件响应：客厅灯物理开启</a:t>
            </a:r>
            <a:endParaRPr lang="en-US" altLang="zh-CN" sz="1200" dirty="0"/>
          </a:p>
          <a:p>
            <a:r>
              <a:rPr lang="zh-CN" altLang="en-US" sz="1200" dirty="0"/>
              <a:t>更新本地设备状态</a:t>
            </a:r>
          </a:p>
          <a:p>
            <a:r>
              <a:rPr lang="en-US" altLang="zh-CN" sz="1200" dirty="0" err="1"/>
              <a:t>deviceStates.livingRoomLight.isOn</a:t>
            </a:r>
            <a:r>
              <a:rPr lang="en-US" altLang="zh-CN" sz="1200" dirty="0"/>
              <a:t> = true</a:t>
            </a:r>
          </a:p>
          <a:p>
            <a:r>
              <a:rPr lang="zh-CN" altLang="en-US" sz="1200" dirty="0"/>
              <a:t>调用 </a:t>
            </a:r>
            <a:r>
              <a:rPr lang="en-US" altLang="zh-CN" sz="1200" dirty="0" err="1"/>
              <a:t>updateDeviceStateFromVoice</a:t>
            </a:r>
            <a:r>
              <a:rPr lang="en-US" altLang="zh-CN" sz="1200" dirty="0"/>
              <a:t>('</a:t>
            </a:r>
            <a:r>
              <a:rPr lang="zh-CN" altLang="en-US" sz="1200" dirty="0"/>
              <a:t>客厅灯</a:t>
            </a:r>
            <a:r>
              <a:rPr lang="en-US" altLang="zh-CN" sz="1200" dirty="0"/>
              <a:t>', { active: true })</a:t>
            </a:r>
          </a:p>
          <a:p>
            <a:r>
              <a:rPr lang="zh-CN" altLang="en-US" sz="1200" dirty="0"/>
              <a:t>在</a:t>
            </a:r>
            <a:r>
              <a:rPr lang="en-US" altLang="zh-CN" sz="1200" dirty="0" err="1"/>
              <a:t>devices.value</a:t>
            </a:r>
            <a:r>
              <a:rPr lang="zh-CN" altLang="en-US" sz="1200" dirty="0"/>
              <a:t>中找到客厅灯设备</a:t>
            </a:r>
          </a:p>
          <a:p>
            <a:r>
              <a:rPr lang="zh-CN" altLang="en-US" sz="1200" dirty="0"/>
              <a:t>更新设备状态：</a:t>
            </a:r>
            <a:r>
              <a:rPr lang="en-US" altLang="zh-CN" sz="1200" dirty="0"/>
              <a:t>{ ...device, active: true, </a:t>
            </a:r>
            <a:r>
              <a:rPr lang="en-US" altLang="zh-CN" sz="1200" dirty="0" err="1"/>
              <a:t>lastUpdated</a:t>
            </a:r>
            <a:r>
              <a:rPr lang="en-US" altLang="zh-CN" sz="1200" dirty="0"/>
              <a:t>: new Date() }</a:t>
            </a:r>
          </a:p>
          <a:p>
            <a:r>
              <a:rPr lang="en-US" altLang="zh-CN" sz="1200" dirty="0"/>
              <a:t>Vue</a:t>
            </a:r>
            <a:r>
              <a:rPr lang="zh-CN" altLang="en-US" sz="1200" dirty="0"/>
              <a:t>的响应式系统检测到</a:t>
            </a:r>
            <a:r>
              <a:rPr lang="en-US" altLang="zh-CN" sz="1200" dirty="0" err="1"/>
              <a:t>devices.value</a:t>
            </a:r>
            <a:r>
              <a:rPr lang="zh-CN" altLang="en-US" sz="1200" dirty="0"/>
              <a:t>变化</a:t>
            </a:r>
          </a:p>
          <a:p>
            <a:r>
              <a:rPr lang="zh-CN" altLang="en-US" sz="1200" dirty="0"/>
              <a:t>设备管理界面中的客厅灯卡片自动更新显示状态</a:t>
            </a:r>
          </a:p>
          <a:p>
            <a:r>
              <a:rPr lang="zh-CN" altLang="en-US" sz="1200" dirty="0"/>
              <a:t>用户在界面上看到灯的状态从</a:t>
            </a:r>
            <a:r>
              <a:rPr lang="en-US" altLang="zh-CN" sz="1200" dirty="0"/>
              <a:t>"</a:t>
            </a:r>
            <a:r>
              <a:rPr lang="zh-CN" altLang="en-US" sz="1200" dirty="0"/>
              <a:t>关闭</a:t>
            </a:r>
            <a:r>
              <a:rPr lang="en-US" altLang="zh-CN" sz="1200" dirty="0"/>
              <a:t>"</a:t>
            </a:r>
            <a:r>
              <a:rPr lang="zh-CN" altLang="en-US" sz="1200" dirty="0"/>
              <a:t>变为</a:t>
            </a:r>
            <a:r>
              <a:rPr lang="en-US" altLang="zh-CN" sz="1200" dirty="0"/>
              <a:t>"</a:t>
            </a:r>
            <a:r>
              <a:rPr lang="zh-CN" altLang="en-US" sz="1200" dirty="0"/>
              <a:t>开启</a:t>
            </a:r>
            <a:r>
              <a:rPr lang="en-US" altLang="zh-CN" sz="1200" dirty="0"/>
              <a:t>"</a:t>
            </a:r>
            <a:endParaRPr lang="zh-CN" altLang="en-US" sz="1200" dirty="0"/>
          </a:p>
        </p:txBody>
      </p:sp>
      <p:sp>
        <p:nvSpPr>
          <p:cNvPr id="21" name="文本框 20">
            <a:extLst>
              <a:ext uri="{FF2B5EF4-FFF2-40B4-BE49-F238E27FC236}">
                <a16:creationId xmlns:a16="http://schemas.microsoft.com/office/drawing/2014/main" id="{6AB8297E-3F51-41B6-F783-BF8067F89DE8}"/>
              </a:ext>
            </a:extLst>
          </p:cNvPr>
          <p:cNvSpPr txBox="1"/>
          <p:nvPr/>
        </p:nvSpPr>
        <p:spPr>
          <a:xfrm>
            <a:off x="6631422" y="2638142"/>
            <a:ext cx="4229100" cy="925894"/>
          </a:xfrm>
          <a:prstGeom prst="rect">
            <a:avLst/>
          </a:prstGeom>
          <a:noFill/>
        </p:spPr>
        <p:txBody>
          <a:bodyPr wrap="square">
            <a:spAutoFit/>
          </a:bodyPr>
          <a:lstStyle/>
          <a:p>
            <a:pPr>
              <a:lnSpc>
                <a:spcPts val="1275"/>
              </a:lnSpc>
              <a:buNone/>
            </a:pPr>
            <a:r>
              <a:rPr lang="en-US" altLang="zh-CN" sz="1200" b="0" dirty="0">
                <a:solidFill>
                  <a:srgbClr val="FF0000"/>
                </a:solidFill>
                <a:effectLst/>
                <a:latin typeface="Consolas" panose="020B0609020204030204" pitchFamily="49" charset="0"/>
              </a:rPr>
              <a:t>// </a:t>
            </a:r>
            <a:r>
              <a:rPr lang="zh-CN" altLang="en-US" sz="1200" b="0" dirty="0">
                <a:solidFill>
                  <a:srgbClr val="FF0000"/>
                </a:solidFill>
                <a:effectLst/>
                <a:latin typeface="Consolas" panose="020B0609020204030204" pitchFamily="49" charset="0"/>
              </a:rPr>
              <a:t>使用</a:t>
            </a:r>
            <a:r>
              <a:rPr lang="en-US" altLang="zh-CN" sz="1200" b="0" dirty="0">
                <a:solidFill>
                  <a:srgbClr val="FF0000"/>
                </a:solidFill>
                <a:effectLst/>
                <a:latin typeface="Consolas" panose="020B0609020204030204" pitchFamily="49" charset="0"/>
              </a:rPr>
              <a:t>Vue 3</a:t>
            </a:r>
            <a:r>
              <a:rPr lang="zh-CN" altLang="en-US" sz="1200" b="0" dirty="0">
                <a:solidFill>
                  <a:srgbClr val="FF0000"/>
                </a:solidFill>
                <a:effectLst/>
                <a:latin typeface="Consolas" panose="020B0609020204030204" pitchFamily="49" charset="0"/>
              </a:rPr>
              <a:t>的响应式系统</a:t>
            </a:r>
          </a:p>
          <a:p>
            <a:pPr>
              <a:lnSpc>
                <a:spcPts val="1275"/>
              </a:lnSpc>
              <a:buNone/>
            </a:pPr>
            <a:r>
              <a:rPr lang="en-US" altLang="zh-CN" sz="1200" b="0" dirty="0">
                <a:solidFill>
                  <a:srgbClr val="FF0000"/>
                </a:solidFill>
                <a:effectLst/>
                <a:latin typeface="Consolas" panose="020B0609020204030204" pitchFamily="49" charset="0"/>
              </a:rPr>
              <a:t>const devices = ref([...]) // </a:t>
            </a:r>
            <a:r>
              <a:rPr lang="zh-CN" altLang="en-US" sz="1200" b="0" dirty="0">
                <a:solidFill>
                  <a:srgbClr val="FF0000"/>
                </a:solidFill>
                <a:effectLst/>
                <a:latin typeface="Consolas" panose="020B0609020204030204" pitchFamily="49" charset="0"/>
              </a:rPr>
              <a:t>响应式数组</a:t>
            </a:r>
          </a:p>
          <a:p>
            <a:pPr>
              <a:lnSpc>
                <a:spcPts val="1275"/>
              </a:lnSpc>
              <a:buNone/>
            </a:pPr>
            <a:br>
              <a:rPr lang="zh-CN" altLang="en-US" sz="1200" b="0" dirty="0">
                <a:solidFill>
                  <a:srgbClr val="FF0000"/>
                </a:solidFill>
                <a:effectLst/>
                <a:latin typeface="Consolas" panose="020B0609020204030204" pitchFamily="49" charset="0"/>
              </a:rPr>
            </a:br>
            <a:r>
              <a:rPr lang="en-US" altLang="zh-CN" sz="1200" b="0" dirty="0">
                <a:solidFill>
                  <a:srgbClr val="FF0000"/>
                </a:solidFill>
                <a:effectLst/>
                <a:latin typeface="Consolas" panose="020B0609020204030204" pitchFamily="49" charset="0"/>
              </a:rPr>
              <a:t>// </a:t>
            </a:r>
            <a:r>
              <a:rPr lang="zh-CN" altLang="en-US" sz="1200" b="0" dirty="0">
                <a:solidFill>
                  <a:srgbClr val="FF0000"/>
                </a:solidFill>
                <a:effectLst/>
                <a:latin typeface="Consolas" panose="020B0609020204030204" pitchFamily="49" charset="0"/>
              </a:rPr>
              <a:t>任何对</a:t>
            </a:r>
            <a:r>
              <a:rPr lang="en-US" altLang="zh-CN" sz="1200" b="0" dirty="0" err="1">
                <a:solidFill>
                  <a:srgbClr val="FF0000"/>
                </a:solidFill>
                <a:effectLst/>
                <a:latin typeface="Consolas" panose="020B0609020204030204" pitchFamily="49" charset="0"/>
              </a:rPr>
              <a:t>devices.value</a:t>
            </a:r>
            <a:r>
              <a:rPr lang="zh-CN" altLang="en-US" sz="1200" b="0" dirty="0">
                <a:solidFill>
                  <a:srgbClr val="FF0000"/>
                </a:solidFill>
                <a:effectLst/>
                <a:latin typeface="Consolas" panose="020B0609020204030204" pitchFamily="49" charset="0"/>
              </a:rPr>
              <a:t>的修改都会触发</a:t>
            </a:r>
            <a:r>
              <a:rPr lang="en-US" altLang="zh-CN" sz="1200" b="0" dirty="0">
                <a:solidFill>
                  <a:srgbClr val="FF0000"/>
                </a:solidFill>
                <a:effectLst/>
                <a:latin typeface="Consolas" panose="020B0609020204030204" pitchFamily="49" charset="0"/>
              </a:rPr>
              <a:t>UI</a:t>
            </a:r>
            <a:r>
              <a:rPr lang="zh-CN" altLang="en-US" sz="1200" b="0" dirty="0">
                <a:solidFill>
                  <a:srgbClr val="FF0000"/>
                </a:solidFill>
                <a:effectLst/>
                <a:latin typeface="Consolas" panose="020B0609020204030204" pitchFamily="49" charset="0"/>
              </a:rPr>
              <a:t>更新</a:t>
            </a:r>
          </a:p>
          <a:p>
            <a:pPr>
              <a:lnSpc>
                <a:spcPts val="1275"/>
              </a:lnSpc>
            </a:pPr>
            <a:r>
              <a:rPr lang="en-US" altLang="zh-CN" sz="1200" b="0" dirty="0" err="1">
                <a:solidFill>
                  <a:srgbClr val="FF0000"/>
                </a:solidFill>
                <a:effectLst/>
                <a:latin typeface="Consolas" panose="020B0609020204030204" pitchFamily="49" charset="0"/>
              </a:rPr>
              <a:t>devices.value.splice</a:t>
            </a:r>
            <a:r>
              <a:rPr lang="en-US" altLang="zh-CN" sz="1200" b="0" dirty="0">
                <a:solidFill>
                  <a:srgbClr val="FF0000"/>
                </a:solidFill>
                <a:effectLst/>
                <a:latin typeface="Consolas" panose="020B0609020204030204" pitchFamily="49" charset="0"/>
              </a:rPr>
              <a:t>(index, 1, </a:t>
            </a:r>
            <a:r>
              <a:rPr lang="en-US" altLang="zh-CN" sz="1200" b="0" dirty="0" err="1">
                <a:solidFill>
                  <a:srgbClr val="FF0000"/>
                </a:solidFill>
                <a:effectLst/>
                <a:latin typeface="Consolas" panose="020B0609020204030204" pitchFamily="49" charset="0"/>
              </a:rPr>
              <a:t>updatedDevice</a:t>
            </a:r>
            <a:r>
              <a:rPr lang="en-US" altLang="zh-CN" sz="1200" b="0" dirty="0">
                <a:solidFill>
                  <a:srgbClr val="FF0000"/>
                </a:solidFill>
                <a:effectLst/>
                <a:latin typeface="Consolas" panose="020B0609020204030204" pitchFamily="49" charset="0"/>
              </a:rPr>
              <a:t>)</a:t>
            </a:r>
          </a:p>
        </p:txBody>
      </p:sp>
      <p:cxnSp>
        <p:nvCxnSpPr>
          <p:cNvPr id="23" name="直接箭头连接符 22">
            <a:extLst>
              <a:ext uri="{FF2B5EF4-FFF2-40B4-BE49-F238E27FC236}">
                <a16:creationId xmlns:a16="http://schemas.microsoft.com/office/drawing/2014/main" id="{96EB63B3-EFB0-777A-4283-FDA2D25F2B2F}"/>
              </a:ext>
            </a:extLst>
          </p:cNvPr>
          <p:cNvCxnSpPr>
            <a:stCxn id="21" idx="2"/>
          </p:cNvCxnSpPr>
          <p:nvPr/>
        </p:nvCxnSpPr>
        <p:spPr>
          <a:xfrm flipH="1">
            <a:off x="7562850" y="3564036"/>
            <a:ext cx="1183122" cy="550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06284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4" name="文本框 43"/>
          <p:cNvSpPr txBox="1"/>
          <p:nvPr/>
        </p:nvSpPr>
        <p:spPr>
          <a:xfrm>
            <a:off x="4384316" y="2293021"/>
            <a:ext cx="7605485"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汇报内容</a:t>
            </a:r>
          </a:p>
        </p:txBody>
      </p:sp>
      <p:sp>
        <p:nvSpPr>
          <p:cNvPr id="45" name="文本框 44"/>
          <p:cNvSpPr txBox="1"/>
          <p:nvPr/>
        </p:nvSpPr>
        <p:spPr>
          <a:xfrm>
            <a:off x="3762084" y="3359111"/>
            <a:ext cx="4804228" cy="584775"/>
          </a:xfrm>
          <a:prstGeom prst="rect">
            <a:avLst/>
          </a:prstGeom>
          <a:noFill/>
        </p:spPr>
        <p:txBody>
          <a:bodyPr wrap="square" rtlCol="0">
            <a:spAutoFit/>
          </a:bodyPr>
          <a:lstStyle/>
          <a:p>
            <a:r>
              <a:rPr lang="en-US" altLang="zh-CN" sz="1600" i="0" dirty="0">
                <a:solidFill>
                  <a:schemeClr val="bg1"/>
                </a:solidFill>
                <a:effectLst/>
                <a:latin typeface="华文细黑" panose="02010600040101010101" pitchFamily="2" charset="-122"/>
                <a:ea typeface="华文细黑" panose="02010600040101010101" pitchFamily="2" charset="-122"/>
              </a:rPr>
              <a:t>The Comprehensive Overview and Detailed</a:t>
            </a:r>
          </a:p>
          <a:p>
            <a:r>
              <a:rPr lang="en-US" altLang="zh-CN" sz="1600" dirty="0">
                <a:solidFill>
                  <a:schemeClr val="bg1"/>
                </a:solidFill>
                <a:latin typeface="华文细黑" panose="02010600040101010101" pitchFamily="2" charset="-122"/>
                <a:ea typeface="华文细黑" panose="02010600040101010101" pitchFamily="2" charset="-122"/>
              </a:rPr>
              <a:t>    </a:t>
            </a:r>
            <a:r>
              <a:rPr lang="en-US" altLang="zh-CN" sz="1600" i="0" dirty="0">
                <a:solidFill>
                  <a:schemeClr val="bg1"/>
                </a:solidFill>
                <a:effectLst/>
                <a:latin typeface="华文细黑" panose="02010600040101010101" pitchFamily="2" charset="-122"/>
                <a:ea typeface="华文细黑" panose="02010600040101010101" pitchFamily="2" charset="-122"/>
              </a:rPr>
              <a:t>   Information Presented in the Report</a:t>
            </a:r>
            <a:endParaRPr lang="zh-CN" altLang="en-US" sz="1600" dirty="0">
              <a:solidFill>
                <a:schemeClr val="bg1"/>
              </a:solidFill>
              <a:latin typeface="华文细黑" panose="02010600040101010101" pitchFamily="2" charset="-122"/>
              <a:ea typeface="华文细黑" panose="02010600040101010101" pitchFamily="2" charset="-122"/>
            </a:endParaRPr>
          </a:p>
        </p:txBody>
      </p:sp>
      <p:grpSp>
        <p:nvGrpSpPr>
          <p:cNvPr id="62" name="组合 61"/>
          <p:cNvGrpSpPr/>
          <p:nvPr/>
        </p:nvGrpSpPr>
        <p:grpSpPr>
          <a:xfrm>
            <a:off x="-2752183" y="-34944"/>
            <a:ext cx="4383498" cy="6858000"/>
            <a:chOff x="8283182" y="1083"/>
            <a:chExt cx="4383498" cy="6858000"/>
          </a:xfrm>
        </p:grpSpPr>
        <p:sp>
          <p:nvSpPr>
            <p:cNvPr id="63" name="矩形: 圆角 62"/>
            <p:cNvSpPr/>
            <p:nvPr/>
          </p:nvSpPr>
          <p:spPr>
            <a:xfrm>
              <a:off x="8283182" y="1083"/>
              <a:ext cx="3908818" cy="685800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p:cNvSpPr txBox="1"/>
            <p:nvPr/>
          </p:nvSpPr>
          <p:spPr>
            <a:xfrm>
              <a:off x="9903815" y="4096569"/>
              <a:ext cx="2762865" cy="1560707"/>
            </a:xfrm>
            <a:prstGeom prst="rect">
              <a:avLst/>
            </a:prstGeom>
            <a:noFill/>
          </p:spPr>
          <p:txBody>
            <a:bodyPr wrap="square" rtlCol="0">
              <a:spAutoFit/>
            </a:bodyPr>
            <a:lstStyle/>
            <a:p>
              <a:r>
                <a:rPr lang="en-US" altLang="zh-CN" sz="9600" b="1" i="1" dirty="0">
                  <a:solidFill>
                    <a:schemeClr val="bg1">
                      <a:lumMod val="95000"/>
                    </a:schemeClr>
                  </a:solidFill>
                </a:rPr>
                <a:t>04</a:t>
              </a:r>
              <a:endParaRPr lang="zh-CN" altLang="en-US" sz="9600" b="1" i="1" dirty="0">
                <a:solidFill>
                  <a:schemeClr val="bg1">
                    <a:lumMod val="95000"/>
                  </a:schemeClr>
                </a:solidFill>
              </a:endParaRPr>
            </a:p>
          </p:txBody>
        </p:sp>
        <p:sp>
          <p:nvSpPr>
            <p:cNvPr id="65" name="文本框 64"/>
            <p:cNvSpPr txBox="1"/>
            <p:nvPr/>
          </p:nvSpPr>
          <p:spPr>
            <a:xfrm>
              <a:off x="9499695" y="3097498"/>
              <a:ext cx="2934859" cy="892552"/>
            </a:xfrm>
            <a:prstGeom prst="rect">
              <a:avLst/>
            </a:prstGeom>
            <a:noFill/>
          </p:spPr>
          <p:txBody>
            <a:bodyPr wrap="square" rtlCol="0">
              <a:spAutoFit/>
            </a:bodyPr>
            <a:lstStyle/>
            <a:p>
              <a:r>
                <a:rPr lang="zh-CN" altLang="en-US" sz="2800" b="1" dirty="0">
                  <a:solidFill>
                    <a:schemeClr val="bg1"/>
                  </a:solidFill>
                </a:rPr>
                <a:t>     硬件匹配</a:t>
              </a:r>
              <a:r>
                <a:rPr lang="en-US" altLang="zh-CN" sz="2400" i="1" dirty="0">
                  <a:solidFill>
                    <a:schemeClr val="bg1"/>
                  </a:solidFill>
                </a:rPr>
                <a:t> </a:t>
              </a:r>
            </a:p>
            <a:p>
              <a:r>
                <a:rPr lang="en-US" altLang="zh-CN" sz="2400" b="1" i="1" dirty="0">
                  <a:solidFill>
                    <a:schemeClr val="bg1"/>
                  </a:solidFill>
                </a:rPr>
                <a:t>Hardware Match</a:t>
              </a:r>
              <a:endParaRPr lang="zh-CN" altLang="en-US" sz="2000" b="1" i="1" dirty="0">
                <a:solidFill>
                  <a:schemeClr val="bg1"/>
                </a:solidFill>
              </a:endParaRPr>
            </a:p>
          </p:txBody>
        </p:sp>
        <p:pic>
          <p:nvPicPr>
            <p:cNvPr id="66" name="图形 65" descr="文档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535" y="1888731"/>
              <a:ext cx="914400" cy="914400"/>
            </a:xfrm>
            <a:prstGeom prst="rect">
              <a:avLst/>
            </a:prstGeom>
            <a:effectLst>
              <a:outerShdw blurRad="50800" dist="38100" algn="l" rotWithShape="0">
                <a:prstClr val="black">
                  <a:alpha val="40000"/>
                </a:prstClr>
              </a:outerShdw>
            </a:effectLst>
          </p:spPr>
        </p:pic>
      </p:grpSp>
      <p:grpSp>
        <p:nvGrpSpPr>
          <p:cNvPr id="67" name="组合 66"/>
          <p:cNvGrpSpPr/>
          <p:nvPr/>
        </p:nvGrpSpPr>
        <p:grpSpPr>
          <a:xfrm>
            <a:off x="-2633641" y="-34944"/>
            <a:ext cx="3624272" cy="6858000"/>
            <a:chOff x="6010817" y="-141538"/>
            <a:chExt cx="3624272" cy="6858000"/>
          </a:xfrm>
        </p:grpSpPr>
        <p:sp>
          <p:nvSpPr>
            <p:cNvPr id="68" name="矩形: 圆角 67"/>
            <p:cNvSpPr/>
            <p:nvPr/>
          </p:nvSpPr>
          <p:spPr>
            <a:xfrm>
              <a:off x="6010817" y="-141538"/>
              <a:ext cx="3576736" cy="68580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6872224" y="4016744"/>
              <a:ext cx="2762865" cy="1560707"/>
            </a:xfrm>
            <a:prstGeom prst="rect">
              <a:avLst/>
            </a:prstGeom>
            <a:noFill/>
          </p:spPr>
          <p:txBody>
            <a:bodyPr wrap="square" rtlCol="0">
              <a:spAutoFit/>
            </a:bodyPr>
            <a:lstStyle/>
            <a:p>
              <a:r>
                <a:rPr lang="en-US" altLang="zh-CN" sz="9600" b="1" i="1" dirty="0">
                  <a:solidFill>
                    <a:schemeClr val="bg1">
                      <a:lumMod val="95000"/>
                    </a:schemeClr>
                  </a:solidFill>
                </a:rPr>
                <a:t>03</a:t>
              </a:r>
              <a:endParaRPr lang="zh-CN" altLang="en-US" sz="9600" b="1" i="1" dirty="0">
                <a:solidFill>
                  <a:schemeClr val="bg1">
                    <a:lumMod val="95000"/>
                  </a:schemeClr>
                </a:solidFill>
              </a:endParaRPr>
            </a:p>
          </p:txBody>
        </p:sp>
        <p:pic>
          <p:nvPicPr>
            <p:cNvPr id="70" name="图形 69" descr="书架上的书籍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5912" y="1716491"/>
              <a:ext cx="914400" cy="914400"/>
            </a:xfrm>
            <a:prstGeom prst="rect">
              <a:avLst/>
            </a:prstGeom>
            <a:effectLst>
              <a:outerShdw blurRad="50800" dist="38100" algn="l" rotWithShape="0">
                <a:prstClr val="black">
                  <a:alpha val="40000"/>
                </a:prstClr>
              </a:outerShdw>
            </a:effectLst>
          </p:spPr>
        </p:pic>
        <p:sp>
          <p:nvSpPr>
            <p:cNvPr id="71" name="文本框 70"/>
            <p:cNvSpPr txBox="1"/>
            <p:nvPr/>
          </p:nvSpPr>
          <p:spPr>
            <a:xfrm>
              <a:off x="6028965" y="3002883"/>
              <a:ext cx="3255518" cy="830997"/>
            </a:xfrm>
            <a:prstGeom prst="rect">
              <a:avLst/>
            </a:prstGeom>
            <a:noFill/>
          </p:spPr>
          <p:txBody>
            <a:bodyPr wrap="square" rtlCol="0">
              <a:spAutoFit/>
            </a:bodyPr>
            <a:lstStyle/>
            <a:p>
              <a:r>
                <a:rPr lang="zh-CN" altLang="en-US" sz="2800" b="1" dirty="0">
                  <a:solidFill>
                    <a:schemeClr val="bg1"/>
                  </a:solidFill>
                </a:rPr>
                <a:t>        逻辑实现</a:t>
              </a:r>
              <a:r>
                <a:rPr lang="en-US" altLang="zh-CN" sz="2000" b="1" i="1" dirty="0">
                  <a:solidFill>
                    <a:schemeClr val="bg1"/>
                  </a:solidFill>
                  <a:effectLst/>
                  <a:latin typeface="Söhne"/>
                </a:rPr>
                <a:t>      </a:t>
              </a:r>
            </a:p>
            <a:p>
              <a:r>
                <a:rPr lang="en-US" altLang="zh-CN" sz="2000" b="1" i="1" dirty="0">
                  <a:solidFill>
                    <a:schemeClr val="bg1"/>
                  </a:solidFill>
                  <a:latin typeface="Söhne"/>
                </a:rPr>
                <a:t>       Logical Implementation</a:t>
              </a:r>
              <a:endParaRPr lang="zh-CN" altLang="en-US" sz="2000" b="1" i="1" dirty="0">
                <a:solidFill>
                  <a:schemeClr val="bg1"/>
                </a:solidFill>
              </a:endParaRPr>
            </a:p>
          </p:txBody>
        </p:sp>
      </p:grpSp>
      <p:grpSp>
        <p:nvGrpSpPr>
          <p:cNvPr id="72" name="组合 71"/>
          <p:cNvGrpSpPr/>
          <p:nvPr/>
        </p:nvGrpSpPr>
        <p:grpSpPr>
          <a:xfrm>
            <a:off x="-2851131" y="0"/>
            <a:ext cx="3954550" cy="6858000"/>
            <a:chOff x="2599965" y="-87461"/>
            <a:chExt cx="3954550" cy="6858000"/>
          </a:xfrm>
        </p:grpSpPr>
        <p:sp>
          <p:nvSpPr>
            <p:cNvPr id="73" name="矩形: 圆角 72"/>
            <p:cNvSpPr/>
            <p:nvPr/>
          </p:nvSpPr>
          <p:spPr>
            <a:xfrm>
              <a:off x="2599965" y="-87461"/>
              <a:ext cx="3642564" cy="685800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4" name="组合 73"/>
            <p:cNvGrpSpPr/>
            <p:nvPr/>
          </p:nvGrpSpPr>
          <p:grpSpPr>
            <a:xfrm>
              <a:off x="3491820" y="1716491"/>
              <a:ext cx="3062695" cy="3853325"/>
              <a:chOff x="3641128" y="1803952"/>
              <a:chExt cx="3062695" cy="3853325"/>
            </a:xfrm>
          </p:grpSpPr>
          <p:sp>
            <p:nvSpPr>
              <p:cNvPr id="75" name="文本框 74"/>
              <p:cNvSpPr txBox="1"/>
              <p:nvPr/>
            </p:nvSpPr>
            <p:spPr>
              <a:xfrm>
                <a:off x="3940958" y="4096570"/>
                <a:ext cx="2762865" cy="1560707"/>
              </a:xfrm>
              <a:prstGeom prst="rect">
                <a:avLst/>
              </a:prstGeom>
              <a:noFill/>
            </p:spPr>
            <p:txBody>
              <a:bodyPr wrap="square" rtlCol="0">
                <a:spAutoFit/>
              </a:bodyPr>
              <a:lstStyle/>
              <a:p>
                <a:r>
                  <a:rPr lang="en-US" altLang="zh-CN" sz="9600" b="1" i="1" dirty="0">
                    <a:solidFill>
                      <a:schemeClr val="bg1">
                        <a:lumMod val="95000"/>
                      </a:schemeClr>
                    </a:solidFill>
                  </a:rPr>
                  <a:t>02</a:t>
                </a:r>
                <a:endParaRPr lang="zh-CN" altLang="en-US" sz="9600" b="1" i="1" dirty="0">
                  <a:solidFill>
                    <a:schemeClr val="bg1">
                      <a:lumMod val="95000"/>
                    </a:schemeClr>
                  </a:solidFill>
                </a:endParaRPr>
              </a:p>
            </p:txBody>
          </p:sp>
          <p:pic>
            <p:nvPicPr>
              <p:cNvPr id="76" name="图形 75" descr="研究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4795" y="1803952"/>
                <a:ext cx="914400" cy="914400"/>
              </a:xfrm>
              <a:prstGeom prst="rect">
                <a:avLst/>
              </a:prstGeom>
              <a:effectLst>
                <a:outerShdw blurRad="50800" dist="38100" algn="l" rotWithShape="0">
                  <a:prstClr val="black">
                    <a:alpha val="40000"/>
                  </a:prstClr>
                </a:outerShdw>
              </a:effectLst>
            </p:spPr>
          </p:pic>
          <p:sp>
            <p:nvSpPr>
              <p:cNvPr id="77" name="文本框 76"/>
              <p:cNvSpPr txBox="1"/>
              <p:nvPr/>
            </p:nvSpPr>
            <p:spPr>
              <a:xfrm>
                <a:off x="3641128" y="3091836"/>
                <a:ext cx="2906702" cy="830997"/>
              </a:xfrm>
              <a:prstGeom prst="rect">
                <a:avLst/>
              </a:prstGeom>
              <a:noFill/>
            </p:spPr>
            <p:txBody>
              <a:bodyPr wrap="square" rtlCol="0">
                <a:spAutoFit/>
              </a:bodyPr>
              <a:lstStyle/>
              <a:p>
                <a:r>
                  <a:rPr lang="zh-CN" altLang="en-US" sz="2800" b="1" dirty="0">
                    <a:solidFill>
                      <a:schemeClr val="bg1"/>
                    </a:solidFill>
                  </a:rPr>
                  <a:t>    界面设计</a:t>
                </a:r>
                <a:endParaRPr lang="en-US" altLang="zh-CN" sz="2800" b="1" dirty="0">
                  <a:solidFill>
                    <a:schemeClr val="bg1"/>
                  </a:solidFill>
                </a:endParaRPr>
              </a:p>
              <a:p>
                <a:r>
                  <a:rPr lang="en-US" altLang="zh-CN" sz="2000" b="1" i="1" dirty="0">
                    <a:solidFill>
                      <a:schemeClr val="bg1"/>
                    </a:solidFill>
                    <a:effectLst/>
                    <a:latin typeface="Söhne"/>
                  </a:rPr>
                  <a:t>     Interface Design</a:t>
                </a:r>
                <a:endParaRPr lang="zh-CN" altLang="en-US" sz="2000" b="1" i="1" dirty="0">
                  <a:solidFill>
                    <a:schemeClr val="bg1"/>
                  </a:solidFill>
                </a:endParaRPr>
              </a:p>
            </p:txBody>
          </p:sp>
        </p:grpSp>
      </p:grpSp>
      <p:grpSp>
        <p:nvGrpSpPr>
          <p:cNvPr id="78" name="组合 77"/>
          <p:cNvGrpSpPr/>
          <p:nvPr/>
        </p:nvGrpSpPr>
        <p:grpSpPr>
          <a:xfrm>
            <a:off x="-2651933" y="0"/>
            <a:ext cx="3515243" cy="6858000"/>
            <a:chOff x="-14233" y="0"/>
            <a:chExt cx="3515243" cy="6858000"/>
          </a:xfrm>
        </p:grpSpPr>
        <p:sp>
          <p:nvSpPr>
            <p:cNvPr id="79" name="矩形: 圆角 78"/>
            <p:cNvSpPr/>
            <p:nvPr/>
          </p:nvSpPr>
          <p:spPr>
            <a:xfrm>
              <a:off x="-14233" y="0"/>
              <a:ext cx="3283184"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p:cNvSpPr txBox="1"/>
            <p:nvPr/>
          </p:nvSpPr>
          <p:spPr>
            <a:xfrm>
              <a:off x="738145" y="4104205"/>
              <a:ext cx="2762865" cy="1560707"/>
            </a:xfrm>
            <a:prstGeom prst="rect">
              <a:avLst/>
            </a:prstGeom>
            <a:noFill/>
          </p:spPr>
          <p:txBody>
            <a:bodyPr wrap="square" rtlCol="0">
              <a:spAutoFit/>
            </a:bodyPr>
            <a:lstStyle/>
            <a:p>
              <a:r>
                <a:rPr lang="en-US" altLang="zh-CN" sz="9600" b="1" i="1" dirty="0">
                  <a:solidFill>
                    <a:schemeClr val="bg1">
                      <a:lumMod val="95000"/>
                    </a:schemeClr>
                  </a:solidFill>
                </a:rPr>
                <a:t>01</a:t>
              </a:r>
              <a:endParaRPr lang="zh-CN" altLang="en-US" sz="9600" b="1" i="1" dirty="0">
                <a:solidFill>
                  <a:schemeClr val="bg1">
                    <a:lumMod val="95000"/>
                  </a:schemeClr>
                </a:solidFill>
              </a:endParaRPr>
            </a:p>
          </p:txBody>
        </p:sp>
        <p:sp>
          <p:nvSpPr>
            <p:cNvPr id="81" name="文本框 80"/>
            <p:cNvSpPr txBox="1"/>
            <p:nvPr/>
          </p:nvSpPr>
          <p:spPr>
            <a:xfrm>
              <a:off x="413715" y="3097499"/>
              <a:ext cx="2906702" cy="830997"/>
            </a:xfrm>
            <a:prstGeom prst="rect">
              <a:avLst/>
            </a:prstGeom>
            <a:noFill/>
          </p:spPr>
          <p:txBody>
            <a:bodyPr wrap="square" rtlCol="0">
              <a:spAutoFit/>
            </a:bodyPr>
            <a:lstStyle/>
            <a:p>
              <a:r>
                <a:rPr lang="zh-CN" altLang="en-US" sz="2800" b="1" dirty="0">
                  <a:solidFill>
                    <a:schemeClr val="bg1"/>
                  </a:solidFill>
                </a:rPr>
                <a:t>    项目介绍</a:t>
              </a:r>
              <a:br>
                <a:rPr lang="en-US" altLang="zh-CN" sz="2400" i="1" dirty="0">
                  <a:solidFill>
                    <a:schemeClr val="bg1"/>
                  </a:solidFill>
                </a:rPr>
              </a:br>
              <a:r>
                <a:rPr lang="en-US" altLang="zh-CN" sz="2000" b="1" i="1" dirty="0">
                  <a:solidFill>
                    <a:schemeClr val="bg1"/>
                  </a:solidFill>
                  <a:effectLst/>
                  <a:latin typeface="Söhne"/>
                </a:rPr>
                <a:t>Background Overview</a:t>
              </a:r>
              <a:endParaRPr lang="zh-CN" altLang="en-US" sz="2000" b="1" i="1" dirty="0">
                <a:solidFill>
                  <a:schemeClr val="bg1"/>
                </a:solidFill>
              </a:endParaRPr>
            </a:p>
          </p:txBody>
        </p:sp>
        <p:pic>
          <p:nvPicPr>
            <p:cNvPr id="82" name="图形 81" descr="条形图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2866" y="1803952"/>
              <a:ext cx="914400" cy="914400"/>
            </a:xfrm>
            <a:prstGeom prst="rect">
              <a:avLst/>
            </a:prstGeom>
            <a:effectLst>
              <a:outerShdw blurRad="50800" dist="38100" algn="l" rotWithShape="0">
                <a:prstClr val="black">
                  <a:alpha val="40000"/>
                </a:prst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906B-30FD-0C10-5682-A03BB10A60F8}"/>
            </a:ext>
          </a:extLst>
        </p:cNvPr>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300886BF-620F-B8D8-E846-2AAC0F943A16}"/>
              </a:ext>
            </a:extLst>
          </p:cNvPr>
          <p:cNvGraphicFramePr>
            <a:graphicFrameLocks noGrp="1"/>
          </p:cNvGraphicFramePr>
          <p:nvPr/>
        </p:nvGraphicFramePr>
        <p:xfrm>
          <a:off x="4541926" y="638792"/>
          <a:ext cx="6449924" cy="2255520"/>
        </p:xfrm>
        <a:graphic>
          <a:graphicData uri="http://schemas.openxmlformats.org/drawingml/2006/table">
            <a:tbl>
              <a:tblPr/>
              <a:tblGrid>
                <a:gridCol w="3224962">
                  <a:extLst>
                    <a:ext uri="{9D8B030D-6E8A-4147-A177-3AD203B41FA5}">
                      <a16:colId xmlns:a16="http://schemas.microsoft.com/office/drawing/2014/main" val="24864183"/>
                    </a:ext>
                  </a:extLst>
                </a:gridCol>
                <a:gridCol w="3224962">
                  <a:extLst>
                    <a:ext uri="{9D8B030D-6E8A-4147-A177-3AD203B41FA5}">
                      <a16:colId xmlns:a16="http://schemas.microsoft.com/office/drawing/2014/main" val="4001332122"/>
                    </a:ext>
                  </a:extLst>
                </a:gridCol>
              </a:tblGrid>
              <a:tr h="265993">
                <a:tc>
                  <a:txBody>
                    <a:bodyPr/>
                    <a:lstStyle/>
                    <a:p>
                      <a:r>
                        <a:rPr lang="zh-CN" altLang="en-US" sz="1100" b="1" dirty="0">
                          <a:effectLst/>
                        </a:rPr>
                        <a:t>对象</a:t>
                      </a:r>
                      <a:r>
                        <a:rPr lang="en-US" altLang="zh-CN" sz="1100" b="1" dirty="0">
                          <a:effectLst/>
                        </a:rPr>
                        <a:t>/</a:t>
                      </a:r>
                      <a:r>
                        <a:rPr lang="zh-CN" altLang="en-US" sz="1100" b="1" dirty="0">
                          <a:effectLst/>
                        </a:rPr>
                        <a:t>方法</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3F2FF"/>
                    </a:solidFill>
                  </a:tcPr>
                </a:tc>
                <a:tc>
                  <a:txBody>
                    <a:bodyPr/>
                    <a:lstStyle/>
                    <a:p>
                      <a:r>
                        <a:rPr lang="zh-CN" altLang="en-US" sz="1100" b="1">
                          <a:effectLst/>
                        </a:rPr>
                        <a:t>说明</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3F2FF"/>
                    </a:solidFill>
                  </a:tcPr>
                </a:tc>
                <a:extLst>
                  <a:ext uri="{0D108BD9-81ED-4DB2-BD59-A6C34878D82A}">
                    <a16:rowId xmlns:a16="http://schemas.microsoft.com/office/drawing/2014/main" val="1065434498"/>
                  </a:ext>
                </a:extLst>
              </a:tr>
              <a:tr h="265993">
                <a:tc>
                  <a:txBody>
                    <a:bodyPr/>
                    <a:lstStyle/>
                    <a:p>
                      <a:r>
                        <a:rPr lang="en-US" sz="1100" dirty="0" err="1">
                          <a:effectLst/>
                        </a:rPr>
                        <a:t>navigator.serial</a:t>
                      </a:r>
                      <a:endParaRPr lang="en-US" sz="1100" dirty="0">
                        <a:effectLst/>
                      </a:endParaRP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判断浏览器是否支持 </a:t>
                      </a:r>
                      <a:r>
                        <a:rPr lang="en-US" sz="1100">
                          <a:effectLst/>
                        </a:rPr>
                        <a:t>Web Serial API</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2606783990"/>
                  </a:ext>
                </a:extLst>
              </a:tr>
              <a:tr h="265993">
                <a:tc>
                  <a:txBody>
                    <a:bodyPr/>
                    <a:lstStyle/>
                    <a:p>
                      <a:r>
                        <a:rPr lang="en-US" sz="1100" dirty="0" err="1">
                          <a:effectLst/>
                        </a:rPr>
                        <a:t>serial.requestPort</a:t>
                      </a:r>
                      <a:r>
                        <a:rPr lang="en-US" sz="1100" dirty="0">
                          <a:effectLst/>
                        </a:rPr>
                        <a:t>()</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弹出选择串口设备的窗口，返回 </a:t>
                      </a:r>
                      <a:r>
                        <a:rPr lang="en-US" altLang="zh-CN" sz="1100">
                          <a:effectLst/>
                        </a:rPr>
                        <a:t>SerialPort </a:t>
                      </a:r>
                      <a:r>
                        <a:rPr lang="zh-CN" altLang="en-US" sz="1100">
                          <a:effectLst/>
                        </a:rPr>
                        <a:t>对象</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2105418090"/>
                  </a:ext>
                </a:extLst>
              </a:tr>
              <a:tr h="265993">
                <a:tc>
                  <a:txBody>
                    <a:bodyPr/>
                    <a:lstStyle/>
                    <a:p>
                      <a:r>
                        <a:rPr lang="en-US" sz="1100" dirty="0" err="1">
                          <a:effectLst/>
                        </a:rPr>
                        <a:t>port.open</a:t>
                      </a:r>
                      <a:r>
                        <a:rPr lang="en-US" sz="1100" dirty="0">
                          <a:effectLst/>
                        </a:rPr>
                        <a:t>(options)</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打开端口，配置波特率、数据位、停止位等</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2591300098"/>
                  </a:ext>
                </a:extLst>
              </a:tr>
              <a:tr h="265993">
                <a:tc>
                  <a:txBody>
                    <a:bodyPr/>
                    <a:lstStyle/>
                    <a:p>
                      <a:r>
                        <a:rPr lang="en-US" sz="1100">
                          <a:effectLst/>
                        </a:rPr>
                        <a:t>port.writable</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可写流，用于发送数据</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1875258825"/>
                  </a:ext>
                </a:extLst>
              </a:tr>
              <a:tr h="265993">
                <a:tc>
                  <a:txBody>
                    <a:bodyPr/>
                    <a:lstStyle/>
                    <a:p>
                      <a:r>
                        <a:rPr lang="en-US" sz="1100" dirty="0" err="1">
                          <a:effectLst/>
                        </a:rPr>
                        <a:t>port.readable</a:t>
                      </a:r>
                      <a:endParaRPr lang="en-US" sz="1100" dirty="0">
                        <a:effectLst/>
                      </a:endParaRP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可读流，用于接收数据</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178284931"/>
                  </a:ext>
                </a:extLst>
              </a:tr>
              <a:tr h="265993">
                <a:tc>
                  <a:txBody>
                    <a:bodyPr/>
                    <a:lstStyle/>
                    <a:p>
                      <a:r>
                        <a:rPr lang="en-US" sz="1100">
                          <a:effectLst/>
                        </a:rPr>
                        <a:t>writer.write(data)</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dirty="0">
                          <a:effectLst/>
                        </a:rPr>
                        <a:t>向设备发送二进制数据</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953170327"/>
                  </a:ext>
                </a:extLst>
              </a:tr>
              <a:tr h="265993">
                <a:tc>
                  <a:txBody>
                    <a:bodyPr/>
                    <a:lstStyle/>
                    <a:p>
                      <a:r>
                        <a:rPr lang="en-US" sz="1100">
                          <a:effectLst/>
                        </a:rPr>
                        <a:t>reader.read()</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dirty="0">
                          <a:effectLst/>
                        </a:rPr>
                        <a:t>从设备读取数据</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4167093900"/>
                  </a:ext>
                </a:extLst>
              </a:tr>
            </a:tbl>
          </a:graphicData>
        </a:graphic>
      </p:graphicFrame>
      <p:sp>
        <p:nvSpPr>
          <p:cNvPr id="7" name="演示研究所 SlideLab.cc">
            <a:extLst>
              <a:ext uri="{FF2B5EF4-FFF2-40B4-BE49-F238E27FC236}">
                <a16:creationId xmlns:a16="http://schemas.microsoft.com/office/drawing/2014/main" id="{1BADF52F-689B-418F-1A72-13A9F8A65746}"/>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5942805D-E043-163D-135F-2AFB694CFE83}"/>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3E601FAC-E327-E0B3-1409-285C9F246D9E}"/>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54871C8C-7DFF-974E-6B45-ED4B773DD44A}"/>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2CA4B268-8B6B-C39A-DA26-D1D23A91FE54}"/>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C3A5828D-84E8-1565-2564-E46B3BF9BDB8}"/>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779EB52D-B4C0-9D86-2ABA-1E2EA8C8FEB6}"/>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6574A622-2B95-3716-D8D3-2AF2107A6E3E}"/>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蓝牙模块</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3725EEA2-1541-6E5F-ED0B-B801E37E37B9}"/>
              </a:ext>
            </a:extLst>
          </p:cNvPr>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4BD834B1-7695-21B0-B7E2-EB4952FDEBDE}"/>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990B9438-CFED-C6EE-D650-0D6C80694A7C}"/>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蓝牙模块：</a:t>
              </a:r>
              <a:endParaRPr lang="zh-CN" altLang="en-US" sz="2000" b="1" dirty="0"/>
            </a:p>
          </p:txBody>
        </p:sp>
        <p:sp>
          <p:nvSpPr>
            <p:cNvPr id="27" name="矩形 26">
              <a:extLst>
                <a:ext uri="{FF2B5EF4-FFF2-40B4-BE49-F238E27FC236}">
                  <a16:creationId xmlns:a16="http://schemas.microsoft.com/office/drawing/2014/main" id="{31C748AB-382C-C17E-FE21-3FF553354A62}"/>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10DA6C7A-A1DE-3ADE-9DAC-78219E42C327}"/>
              </a:ext>
            </a:extLst>
          </p:cNvPr>
          <p:cNvPicPr>
            <a:picLocks noChangeAspect="1"/>
          </p:cNvPicPr>
          <p:nvPr/>
        </p:nvPicPr>
        <p:blipFill>
          <a:blip r:embed="rId3"/>
          <a:stretch>
            <a:fillRect/>
          </a:stretch>
        </p:blipFill>
        <p:spPr>
          <a:xfrm>
            <a:off x="0" y="3018140"/>
            <a:ext cx="12192000" cy="2239633"/>
          </a:xfrm>
          <a:prstGeom prst="rect">
            <a:avLst/>
          </a:prstGeom>
        </p:spPr>
      </p:pic>
      <p:cxnSp>
        <p:nvCxnSpPr>
          <p:cNvPr id="5" name="直接箭头连接符 4">
            <a:extLst>
              <a:ext uri="{FF2B5EF4-FFF2-40B4-BE49-F238E27FC236}">
                <a16:creationId xmlns:a16="http://schemas.microsoft.com/office/drawing/2014/main" id="{8530C787-B31E-A203-5D58-D46378E1E71D}"/>
              </a:ext>
            </a:extLst>
          </p:cNvPr>
          <p:cNvCxnSpPr>
            <a:cxnSpLocks/>
          </p:cNvCxnSpPr>
          <p:nvPr/>
        </p:nvCxnSpPr>
        <p:spPr>
          <a:xfrm flipH="1">
            <a:off x="4352925" y="2552700"/>
            <a:ext cx="2105025" cy="1457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23AC3C8-3E8C-2AC4-D705-9E1AD73F1DCB}"/>
              </a:ext>
            </a:extLst>
          </p:cNvPr>
          <p:cNvCxnSpPr>
            <a:cxnSpLocks/>
          </p:cNvCxnSpPr>
          <p:nvPr/>
        </p:nvCxnSpPr>
        <p:spPr>
          <a:xfrm flipH="1">
            <a:off x="7991475" y="3295650"/>
            <a:ext cx="381000" cy="714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B03A8B5-C260-0722-9980-F85F2A4CC3C7}"/>
              </a:ext>
            </a:extLst>
          </p:cNvPr>
          <p:cNvSpPr txBox="1"/>
          <p:nvPr/>
        </p:nvSpPr>
        <p:spPr>
          <a:xfrm>
            <a:off x="7991475" y="3018140"/>
            <a:ext cx="851515" cy="369332"/>
          </a:xfrm>
          <a:prstGeom prst="rect">
            <a:avLst/>
          </a:prstGeom>
          <a:noFill/>
        </p:spPr>
        <p:txBody>
          <a:bodyPr wrap="none" rtlCol="0">
            <a:spAutoFit/>
          </a:bodyPr>
          <a:lstStyle/>
          <a:p>
            <a:r>
              <a:rPr lang="en-US" altLang="zh-CN" dirty="0"/>
              <a:t>HC-05</a:t>
            </a:r>
            <a:endParaRPr lang="zh-CN" altLang="en-US" dirty="0"/>
          </a:p>
        </p:txBody>
      </p:sp>
    </p:spTree>
    <p:custDataLst>
      <p:tags r:id="rId1"/>
    </p:custDataLst>
    <p:extLst>
      <p:ext uri="{BB962C8B-B14F-4D97-AF65-F5344CB8AC3E}">
        <p14:creationId xmlns:p14="http://schemas.microsoft.com/office/powerpoint/2010/main" val="253414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418145" y="2295084"/>
            <a:ext cx="4329775" cy="2308324"/>
          </a:xfrm>
          <a:prstGeom prst="rect">
            <a:avLst/>
          </a:prstGeom>
          <a:noFill/>
        </p:spPr>
        <p:txBody>
          <a:bodyPr wrap="square" rtlCol="0">
            <a:spAutoFit/>
          </a:bodyPr>
          <a:lstStyle/>
          <a:p>
            <a:r>
              <a:rPr lang="zh-CN" altLang="en-US" sz="3600" b="1" dirty="0"/>
              <a:t>硬件匹配</a:t>
            </a:r>
            <a:endParaRPr lang="en-US" altLang="zh-CN" sz="3600" b="1" dirty="0"/>
          </a:p>
          <a:p>
            <a:r>
              <a:rPr lang="en-US" altLang="zh-CN" sz="3600" b="1" dirty="0"/>
              <a:t>Hardware</a:t>
            </a:r>
          </a:p>
          <a:p>
            <a:r>
              <a:rPr lang="en-US" altLang="zh-CN" sz="3600" b="1" dirty="0"/>
              <a:t>Match</a:t>
            </a:r>
            <a:endParaRPr lang="zh-CN" altLang="en-US" sz="3600" b="1" dirty="0"/>
          </a:p>
          <a:p>
            <a:endParaRPr lang="en-US" altLang="zh-CN" sz="3600" b="1"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硬件系统总体设计</a:t>
            </a:r>
          </a:p>
        </p:txBody>
      </p:sp>
      <p:sp>
        <p:nvSpPr>
          <p:cNvPr id="21" name="矩形 20"/>
          <p:cNvSpPr/>
          <p:nvPr/>
        </p:nvSpPr>
        <p:spPr>
          <a:xfrm flipV="1">
            <a:off x="181788" y="910620"/>
            <a:ext cx="320060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082" y="5734548"/>
            <a:ext cx="923469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硬件结构设计图"/>
          <p:cNvPicPr>
            <a:picLocks noChangeAspect="1"/>
          </p:cNvPicPr>
          <p:nvPr/>
        </p:nvPicPr>
        <p:blipFill>
          <a:blip r:embed="rId3"/>
          <a:stretch>
            <a:fillRect/>
          </a:stretch>
        </p:blipFill>
        <p:spPr>
          <a:xfrm>
            <a:off x="471170" y="1184275"/>
            <a:ext cx="6251575" cy="4688840"/>
          </a:xfrm>
          <a:prstGeom prst="rect">
            <a:avLst/>
          </a:prstGeom>
        </p:spPr>
      </p:pic>
      <p:sp>
        <p:nvSpPr>
          <p:cNvPr id="6" name="文本框 5"/>
          <p:cNvSpPr txBox="1"/>
          <p:nvPr/>
        </p:nvSpPr>
        <p:spPr>
          <a:xfrm>
            <a:off x="6722745" y="1929765"/>
            <a:ext cx="3622675" cy="2169795"/>
          </a:xfrm>
          <a:prstGeom prst="rect">
            <a:avLst/>
          </a:prstGeom>
          <a:noFill/>
        </p:spPr>
        <p:txBody>
          <a:bodyPr wrap="square" rtlCol="0">
            <a:noAutofit/>
          </a:bodyPr>
          <a:lstStyle/>
          <a:p>
            <a:r>
              <a:rPr lang="zh-CN" altLang="en-US"/>
              <a:t>本项目的硬件系统设计目的是更加直观的展示语音控制效果。硬件系统以单片机</a:t>
            </a:r>
            <a:r>
              <a:rPr lang="en-US" altLang="zh-CN"/>
              <a:t>Aeduino UNO</a:t>
            </a:r>
            <a:r>
              <a:rPr lang="zh-CN" altLang="en-US"/>
              <a:t>为控制核心，借助其对指令的接收以及对各个模块的控制直观的展现用户的语音控制效果。</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硬件模块设计</a:t>
            </a:r>
          </a:p>
        </p:txBody>
      </p:sp>
      <p:sp>
        <p:nvSpPr>
          <p:cNvPr id="21" name="矩形 20"/>
          <p:cNvSpPr/>
          <p:nvPr/>
        </p:nvSpPr>
        <p:spPr>
          <a:xfrm flipV="1">
            <a:off x="181788" y="910620"/>
            <a:ext cx="320060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082" y="5734548"/>
            <a:ext cx="923469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p:blipFill>
        <p:spPr>
          <a:xfrm>
            <a:off x="342900" y="1081405"/>
            <a:ext cx="1873885" cy="1337310"/>
          </a:xfrm>
          <a:prstGeom prst="rect">
            <a:avLst/>
          </a:prstGeom>
        </p:spPr>
      </p:pic>
      <p:pic>
        <p:nvPicPr>
          <p:cNvPr id="3" name="图片 2"/>
          <p:cNvPicPr>
            <a:picLocks noChangeAspect="1"/>
          </p:cNvPicPr>
          <p:nvPr/>
        </p:nvPicPr>
        <p:blipFill>
          <a:blip r:embed="rId4"/>
        </p:blipFill>
        <p:spPr>
          <a:xfrm>
            <a:off x="342265" y="2584450"/>
            <a:ext cx="1864360" cy="1358265"/>
          </a:xfrm>
          <a:prstGeom prst="rect">
            <a:avLst/>
          </a:prstGeom>
        </p:spPr>
      </p:pic>
      <p:pic>
        <p:nvPicPr>
          <p:cNvPr id="5" name="图片 4"/>
          <p:cNvPicPr>
            <a:picLocks noChangeAspect="1"/>
          </p:cNvPicPr>
          <p:nvPr/>
        </p:nvPicPr>
        <p:blipFill>
          <a:blip r:embed="rId5"/>
        </p:blipFill>
        <p:spPr>
          <a:xfrm>
            <a:off x="342900" y="4108450"/>
            <a:ext cx="1863725" cy="1544955"/>
          </a:xfrm>
          <a:prstGeom prst="rect">
            <a:avLst/>
          </a:prstGeom>
        </p:spPr>
      </p:pic>
      <p:pic>
        <p:nvPicPr>
          <p:cNvPr id="16" name="图片 15"/>
          <p:cNvPicPr>
            <a:picLocks noChangeAspect="1"/>
          </p:cNvPicPr>
          <p:nvPr/>
        </p:nvPicPr>
        <p:blipFill>
          <a:blip r:embed="rId6"/>
        </p:blipFill>
        <p:spPr>
          <a:xfrm>
            <a:off x="6007100" y="1081405"/>
            <a:ext cx="1285240" cy="1191260"/>
          </a:xfrm>
          <a:prstGeom prst="rect">
            <a:avLst/>
          </a:prstGeom>
        </p:spPr>
      </p:pic>
      <p:pic>
        <p:nvPicPr>
          <p:cNvPr id="17" name="图片 16"/>
          <p:cNvPicPr>
            <a:picLocks noChangeAspect="1"/>
          </p:cNvPicPr>
          <p:nvPr/>
        </p:nvPicPr>
        <p:blipFill>
          <a:blip r:embed="rId7"/>
        </p:blipFill>
        <p:spPr>
          <a:xfrm>
            <a:off x="6007100" y="2569210"/>
            <a:ext cx="1278890" cy="1290320"/>
          </a:xfrm>
          <a:prstGeom prst="rect">
            <a:avLst/>
          </a:prstGeom>
        </p:spPr>
      </p:pic>
      <p:sp>
        <p:nvSpPr>
          <p:cNvPr id="19" name="文本框 18"/>
          <p:cNvSpPr txBox="1"/>
          <p:nvPr/>
        </p:nvSpPr>
        <p:spPr>
          <a:xfrm>
            <a:off x="2445385" y="1209675"/>
            <a:ext cx="3423920" cy="922020"/>
          </a:xfrm>
          <a:prstGeom prst="rect">
            <a:avLst/>
          </a:prstGeom>
          <a:noFill/>
        </p:spPr>
        <p:txBody>
          <a:bodyPr wrap="square" rtlCol="0">
            <a:spAutoFit/>
          </a:bodyPr>
          <a:lstStyle/>
          <a:p>
            <a:r>
              <a:rPr lang="en-US" altLang="zh-CN"/>
              <a:t>UNO</a:t>
            </a:r>
            <a:r>
              <a:rPr lang="zh-CN" altLang="en-US"/>
              <a:t>板，硬件系统核心模块，嵌入控制代码后完成蓝牙信息接收与处理，其余模块控制。</a:t>
            </a:r>
          </a:p>
        </p:txBody>
      </p:sp>
      <p:sp>
        <p:nvSpPr>
          <p:cNvPr id="20" name="文本框 19"/>
          <p:cNvSpPr txBox="1"/>
          <p:nvPr/>
        </p:nvSpPr>
        <p:spPr>
          <a:xfrm>
            <a:off x="2445385" y="2689225"/>
            <a:ext cx="3423920" cy="1198880"/>
          </a:xfrm>
          <a:prstGeom prst="rect">
            <a:avLst/>
          </a:prstGeom>
          <a:noFill/>
        </p:spPr>
        <p:txBody>
          <a:bodyPr wrap="square" rtlCol="0">
            <a:spAutoFit/>
          </a:bodyPr>
          <a:lstStyle/>
          <a:p>
            <a:r>
              <a:rPr lang="en-US" altLang="zh-CN"/>
              <a:t>HC-05</a:t>
            </a:r>
            <a:r>
              <a:rPr lang="zh-CN" altLang="en-US"/>
              <a:t>蓝牙模块，通过蓝牙串口通信协议接收用户的指令，后传送给</a:t>
            </a:r>
            <a:r>
              <a:rPr lang="en-US" altLang="zh-CN"/>
              <a:t>UNO</a:t>
            </a:r>
            <a:r>
              <a:rPr lang="zh-CN" altLang="en-US"/>
              <a:t>板处理，是硬件系统的核心通信模块</a:t>
            </a:r>
          </a:p>
        </p:txBody>
      </p:sp>
      <p:pic>
        <p:nvPicPr>
          <p:cNvPr id="22" name="图片 21"/>
          <p:cNvPicPr>
            <a:picLocks noChangeAspect="1"/>
          </p:cNvPicPr>
          <p:nvPr/>
        </p:nvPicPr>
        <p:blipFill>
          <a:blip r:embed="rId8"/>
        </p:blipFill>
        <p:spPr>
          <a:xfrm>
            <a:off x="6007100" y="4108450"/>
            <a:ext cx="1280795" cy="1230630"/>
          </a:xfrm>
          <a:prstGeom prst="rect">
            <a:avLst/>
          </a:prstGeom>
        </p:spPr>
      </p:pic>
      <p:sp>
        <p:nvSpPr>
          <p:cNvPr id="23" name="文本框 22"/>
          <p:cNvSpPr txBox="1"/>
          <p:nvPr/>
        </p:nvSpPr>
        <p:spPr>
          <a:xfrm>
            <a:off x="2445385" y="4305300"/>
            <a:ext cx="3423920" cy="922020"/>
          </a:xfrm>
          <a:prstGeom prst="rect">
            <a:avLst/>
          </a:prstGeom>
          <a:noFill/>
        </p:spPr>
        <p:txBody>
          <a:bodyPr wrap="square" rtlCol="0">
            <a:spAutoFit/>
          </a:bodyPr>
          <a:lstStyle/>
          <a:p>
            <a:r>
              <a:rPr lang="zh-CN" altLang="en-US"/>
              <a:t>继电器模块，主要承担开关的角色，以弱电控制强电的方式控制直流电机的停动</a:t>
            </a:r>
          </a:p>
        </p:txBody>
      </p:sp>
      <p:sp>
        <p:nvSpPr>
          <p:cNvPr id="25" name="文本框 24"/>
          <p:cNvSpPr txBox="1"/>
          <p:nvPr/>
        </p:nvSpPr>
        <p:spPr>
          <a:xfrm>
            <a:off x="7782560" y="1209675"/>
            <a:ext cx="3423920" cy="922020"/>
          </a:xfrm>
          <a:prstGeom prst="rect">
            <a:avLst/>
          </a:prstGeom>
          <a:noFill/>
        </p:spPr>
        <p:txBody>
          <a:bodyPr wrap="square" rtlCol="0">
            <a:spAutoFit/>
          </a:bodyPr>
          <a:lstStyle/>
          <a:p>
            <a:r>
              <a:rPr lang="zh-CN" altLang="en-US"/>
              <a:t>直流电机，搭配继电器以及</a:t>
            </a:r>
            <a:r>
              <a:rPr lang="en-US" altLang="zh-CN"/>
              <a:t>UNO</a:t>
            </a:r>
            <a:r>
              <a:rPr lang="zh-CN" altLang="en-US"/>
              <a:t>板的逻辑控制实现对空调开关的模拟。</a:t>
            </a:r>
          </a:p>
        </p:txBody>
      </p:sp>
      <p:sp>
        <p:nvSpPr>
          <p:cNvPr id="26" name="文本框 25"/>
          <p:cNvSpPr txBox="1"/>
          <p:nvPr/>
        </p:nvSpPr>
        <p:spPr>
          <a:xfrm>
            <a:off x="7782560" y="2689225"/>
            <a:ext cx="3423920" cy="1198880"/>
          </a:xfrm>
          <a:prstGeom prst="rect">
            <a:avLst/>
          </a:prstGeom>
          <a:noFill/>
        </p:spPr>
        <p:txBody>
          <a:bodyPr wrap="square" rtlCol="0">
            <a:spAutoFit/>
          </a:bodyPr>
          <a:lstStyle/>
          <a:p>
            <a:r>
              <a:rPr lang="zh-CN" altLang="en-US"/>
              <a:t>发光二极管，结构简单，可以直接被</a:t>
            </a:r>
            <a:r>
              <a:rPr lang="en-US" altLang="zh-CN"/>
              <a:t>UNO</a:t>
            </a:r>
            <a:r>
              <a:rPr lang="zh-CN" altLang="en-US"/>
              <a:t>板驱动，通过</a:t>
            </a:r>
            <a:r>
              <a:rPr lang="en-US" altLang="zh-CN"/>
              <a:t>UNO</a:t>
            </a:r>
            <a:r>
              <a:rPr lang="zh-CN" altLang="en-US"/>
              <a:t>板的</a:t>
            </a:r>
            <a:r>
              <a:rPr lang="en-US" altLang="zh-CN"/>
              <a:t>PWM</a:t>
            </a:r>
            <a:r>
              <a:rPr lang="zh-CN" altLang="en-US"/>
              <a:t>输出可以实现灯光亮灭渐变的模拟。</a:t>
            </a:r>
          </a:p>
        </p:txBody>
      </p:sp>
      <p:sp>
        <p:nvSpPr>
          <p:cNvPr id="27" name="文本框 26"/>
          <p:cNvSpPr txBox="1"/>
          <p:nvPr/>
        </p:nvSpPr>
        <p:spPr>
          <a:xfrm>
            <a:off x="7782560" y="4108450"/>
            <a:ext cx="3423920" cy="1198880"/>
          </a:xfrm>
          <a:prstGeom prst="rect">
            <a:avLst/>
          </a:prstGeom>
          <a:noFill/>
        </p:spPr>
        <p:txBody>
          <a:bodyPr wrap="square" rtlCol="0">
            <a:spAutoFit/>
          </a:bodyPr>
          <a:lstStyle/>
          <a:p>
            <a:r>
              <a:rPr lang="zh-CN"/>
              <a:t>无源蜂鸣器，在接收到方波信号时可以输出相对应音频，借助</a:t>
            </a:r>
            <a:r>
              <a:rPr lang="en-US" altLang="zh-CN"/>
              <a:t>UNO</a:t>
            </a:r>
            <a:r>
              <a:rPr lang="zh-CN" altLang="en-US"/>
              <a:t>板的</a:t>
            </a:r>
            <a:r>
              <a:rPr lang="en-US" altLang="zh-CN"/>
              <a:t>PWM</a:t>
            </a:r>
            <a:r>
              <a:rPr lang="zh-CN" altLang="en-US"/>
              <a:t>输出实现对音响的模拟</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硬件与软件交互</a:t>
            </a:r>
          </a:p>
        </p:txBody>
      </p:sp>
      <p:sp>
        <p:nvSpPr>
          <p:cNvPr id="21" name="矩形 20"/>
          <p:cNvSpPr/>
          <p:nvPr/>
        </p:nvSpPr>
        <p:spPr>
          <a:xfrm flipV="1">
            <a:off x="181788" y="910620"/>
            <a:ext cx="320060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082" y="5734548"/>
            <a:ext cx="923469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46710" y="1130300"/>
            <a:ext cx="1293495" cy="1998345"/>
          </a:xfrm>
          <a:prstGeom prst="rect">
            <a:avLst/>
          </a:prstGeom>
        </p:spPr>
      </p:pic>
      <p:cxnSp>
        <p:nvCxnSpPr>
          <p:cNvPr id="2" name="直接箭头连接符 1"/>
          <p:cNvCxnSpPr/>
          <p:nvPr/>
        </p:nvCxnSpPr>
        <p:spPr>
          <a:xfrm>
            <a:off x="1841500" y="2011680"/>
            <a:ext cx="951230" cy="11690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346710" y="3444240"/>
            <a:ext cx="1293495" cy="2127885"/>
          </a:xfrm>
          <a:prstGeom prst="rect">
            <a:avLst/>
          </a:prstGeom>
        </p:spPr>
      </p:pic>
      <p:cxnSp>
        <p:nvCxnSpPr>
          <p:cNvPr id="16" name="直接箭头连接符 15"/>
          <p:cNvCxnSpPr/>
          <p:nvPr/>
        </p:nvCxnSpPr>
        <p:spPr>
          <a:xfrm flipV="1">
            <a:off x="1734820" y="3364865"/>
            <a:ext cx="1007745" cy="12007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2842260" y="3010535"/>
            <a:ext cx="1422400" cy="645160"/>
          </a:xfrm>
          <a:prstGeom prst="rect">
            <a:avLst/>
          </a:prstGeom>
          <a:noFill/>
        </p:spPr>
        <p:txBody>
          <a:bodyPr wrap="square" rtlCol="0">
            <a:spAutoFit/>
          </a:bodyPr>
          <a:lstStyle/>
          <a:p>
            <a:r>
              <a:rPr lang="zh-CN" altLang="en-US"/>
              <a:t>信息识别与指令映射</a:t>
            </a:r>
          </a:p>
        </p:txBody>
      </p:sp>
      <p:cxnSp>
        <p:nvCxnSpPr>
          <p:cNvPr id="18" name="直接箭头连接符 17"/>
          <p:cNvCxnSpPr/>
          <p:nvPr/>
        </p:nvCxnSpPr>
        <p:spPr>
          <a:xfrm>
            <a:off x="4144645" y="3364865"/>
            <a:ext cx="57594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4819650" y="3010535"/>
            <a:ext cx="1196340" cy="645160"/>
          </a:xfrm>
          <a:prstGeom prst="rect">
            <a:avLst/>
          </a:prstGeom>
          <a:noFill/>
        </p:spPr>
        <p:txBody>
          <a:bodyPr wrap="square" rtlCol="0">
            <a:spAutoFit/>
          </a:bodyPr>
          <a:lstStyle/>
          <a:p>
            <a:r>
              <a:rPr lang="zh-CN" altLang="en-US"/>
              <a:t>通过蓝牙发出信息</a:t>
            </a:r>
          </a:p>
        </p:txBody>
      </p:sp>
      <p:cxnSp>
        <p:nvCxnSpPr>
          <p:cNvPr id="20" name="直接箭头连接符 19"/>
          <p:cNvCxnSpPr/>
          <p:nvPr/>
        </p:nvCxnSpPr>
        <p:spPr>
          <a:xfrm flipV="1">
            <a:off x="5909310" y="1755775"/>
            <a:ext cx="682625" cy="14103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22" name="图片 21"/>
          <p:cNvPicPr>
            <a:picLocks noChangeAspect="1"/>
          </p:cNvPicPr>
          <p:nvPr/>
        </p:nvPicPr>
        <p:blipFill>
          <a:blip r:embed="rId7"/>
        </p:blipFill>
        <p:spPr>
          <a:xfrm>
            <a:off x="6657975" y="843915"/>
            <a:ext cx="1251585" cy="911860"/>
          </a:xfrm>
          <a:prstGeom prst="rect">
            <a:avLst/>
          </a:prstGeom>
        </p:spPr>
      </p:pic>
      <p:sp>
        <p:nvSpPr>
          <p:cNvPr id="23" name="文本框 22"/>
          <p:cNvSpPr txBox="1"/>
          <p:nvPr/>
        </p:nvSpPr>
        <p:spPr>
          <a:xfrm>
            <a:off x="7975600" y="956310"/>
            <a:ext cx="1196340" cy="645160"/>
          </a:xfrm>
          <a:prstGeom prst="rect">
            <a:avLst/>
          </a:prstGeom>
          <a:noFill/>
        </p:spPr>
        <p:txBody>
          <a:bodyPr wrap="square" rtlCol="0">
            <a:spAutoFit/>
          </a:bodyPr>
          <a:lstStyle/>
          <a:p>
            <a:r>
              <a:rPr lang="zh-CN" altLang="en-US"/>
              <a:t>蓝牙模块接收信息</a:t>
            </a:r>
          </a:p>
        </p:txBody>
      </p:sp>
      <p:cxnSp>
        <p:nvCxnSpPr>
          <p:cNvPr id="25" name="直接箭头连接符 24"/>
          <p:cNvCxnSpPr/>
          <p:nvPr/>
        </p:nvCxnSpPr>
        <p:spPr>
          <a:xfrm>
            <a:off x="7158990" y="1784350"/>
            <a:ext cx="382905" cy="7086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26" name="图片 25"/>
          <p:cNvPicPr>
            <a:picLocks noChangeAspect="1"/>
          </p:cNvPicPr>
          <p:nvPr/>
        </p:nvPicPr>
        <p:blipFill>
          <a:blip r:embed="rId8"/>
        </p:blipFill>
        <p:spPr>
          <a:xfrm>
            <a:off x="6743700" y="2535555"/>
            <a:ext cx="1873885" cy="1337310"/>
          </a:xfrm>
          <a:prstGeom prst="rect">
            <a:avLst/>
          </a:prstGeom>
        </p:spPr>
      </p:pic>
      <p:sp>
        <p:nvSpPr>
          <p:cNvPr id="27" name="文本框 26"/>
          <p:cNvSpPr txBox="1"/>
          <p:nvPr/>
        </p:nvSpPr>
        <p:spPr>
          <a:xfrm>
            <a:off x="6743700" y="4053205"/>
            <a:ext cx="1960245" cy="922020"/>
          </a:xfrm>
          <a:prstGeom prst="rect">
            <a:avLst/>
          </a:prstGeom>
          <a:noFill/>
        </p:spPr>
        <p:txBody>
          <a:bodyPr wrap="square" rtlCol="0">
            <a:spAutoFit/>
          </a:bodyPr>
          <a:lstStyle/>
          <a:p>
            <a:r>
              <a:rPr lang="en-US" altLang="zh-CN"/>
              <a:t>UNO</a:t>
            </a:r>
            <a:r>
              <a:rPr lang="zh-CN" altLang="en-US"/>
              <a:t>板接收信号，完成逻辑处理与各模块相应控制</a:t>
            </a:r>
          </a:p>
        </p:txBody>
      </p:sp>
      <p:pic>
        <p:nvPicPr>
          <p:cNvPr id="28" name="图片 27"/>
          <p:cNvPicPr>
            <a:picLocks noChangeAspect="1"/>
          </p:cNvPicPr>
          <p:nvPr/>
        </p:nvPicPr>
        <p:blipFill>
          <a:blip r:embed="rId9"/>
        </p:blipFill>
        <p:spPr>
          <a:xfrm>
            <a:off x="9778365" y="1601470"/>
            <a:ext cx="913130" cy="921385"/>
          </a:xfrm>
          <a:prstGeom prst="rect">
            <a:avLst/>
          </a:prstGeom>
        </p:spPr>
      </p:pic>
      <p:pic>
        <p:nvPicPr>
          <p:cNvPr id="29" name="图片 28"/>
          <p:cNvPicPr>
            <a:picLocks noChangeAspect="1"/>
          </p:cNvPicPr>
          <p:nvPr/>
        </p:nvPicPr>
        <p:blipFill>
          <a:blip r:embed="rId10"/>
        </p:blipFill>
        <p:spPr>
          <a:xfrm>
            <a:off x="9806940" y="2778760"/>
            <a:ext cx="912495" cy="876935"/>
          </a:xfrm>
          <a:prstGeom prst="rect">
            <a:avLst/>
          </a:prstGeom>
        </p:spPr>
      </p:pic>
      <p:pic>
        <p:nvPicPr>
          <p:cNvPr id="30" name="图片 29"/>
          <p:cNvPicPr>
            <a:picLocks noChangeAspect="1"/>
          </p:cNvPicPr>
          <p:nvPr/>
        </p:nvPicPr>
        <p:blipFill>
          <a:blip r:embed="rId11"/>
        </p:blipFill>
        <p:spPr>
          <a:xfrm>
            <a:off x="9778365" y="4221480"/>
            <a:ext cx="925195" cy="857885"/>
          </a:xfrm>
          <a:prstGeom prst="rect">
            <a:avLst/>
          </a:prstGeom>
        </p:spPr>
      </p:pic>
      <p:cxnSp>
        <p:nvCxnSpPr>
          <p:cNvPr id="31" name="直接箭头连接符 30"/>
          <p:cNvCxnSpPr>
            <a:stCxn id="26" idx="3"/>
            <a:endCxn id="28" idx="1"/>
          </p:cNvCxnSpPr>
          <p:nvPr/>
        </p:nvCxnSpPr>
        <p:spPr>
          <a:xfrm flipV="1">
            <a:off x="8617585" y="2062480"/>
            <a:ext cx="1160780" cy="11417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a:stCxn id="26" idx="3"/>
            <a:endCxn id="29" idx="1"/>
          </p:cNvCxnSpPr>
          <p:nvPr/>
        </p:nvCxnSpPr>
        <p:spPr>
          <a:xfrm>
            <a:off x="8617585" y="3204210"/>
            <a:ext cx="1189355" cy="133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a:stCxn id="26" idx="3"/>
            <a:endCxn id="30" idx="1"/>
          </p:cNvCxnSpPr>
          <p:nvPr/>
        </p:nvCxnSpPr>
        <p:spPr>
          <a:xfrm>
            <a:off x="8617585" y="3204210"/>
            <a:ext cx="1160780" cy="14465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0503" y="1658166"/>
            <a:ext cx="6551561" cy="1880316"/>
          </a:xfrm>
        </p:spPr>
        <p:txBody>
          <a:bodyPr wrap="square">
            <a:noAutofit/>
          </a:bodyPr>
          <a:lstStyle/>
          <a:p>
            <a:pPr lvl="0"/>
            <a:r>
              <a:rPr lang="en-US" dirty="0"/>
              <a:t>THANKS</a:t>
            </a:r>
            <a:br>
              <a:rPr lang="en-US" dirty="0"/>
            </a:br>
            <a:r>
              <a:rPr lang="en-US" dirty="0"/>
              <a:t>     </a:t>
            </a:r>
            <a:r>
              <a:rPr lang="en-US" dirty="0">
                <a:solidFill>
                  <a:schemeClr val="accent4"/>
                </a:solidFill>
              </a:rPr>
              <a:t>For</a:t>
            </a:r>
            <a:br>
              <a:rPr lang="en-US" dirty="0"/>
            </a:br>
            <a:r>
              <a:rPr lang="en-US" dirty="0"/>
              <a:t>          Listening</a:t>
            </a:r>
          </a:p>
        </p:txBody>
      </p:sp>
      <p:sp>
        <p:nvSpPr>
          <p:cNvPr id="10" name="文本框 9"/>
          <p:cNvSpPr txBox="1"/>
          <p:nvPr/>
        </p:nvSpPr>
        <p:spPr>
          <a:xfrm>
            <a:off x="910503" y="4389422"/>
            <a:ext cx="6794090" cy="1758302"/>
          </a:xfrm>
          <a:prstGeom prst="rect">
            <a:avLst/>
          </a:prstGeom>
          <a:noFill/>
        </p:spPr>
        <p:txBody>
          <a:bodyPr wrap="square" rtlCol="0">
            <a:spAutoFit/>
          </a:bodyPr>
          <a:lstStyle/>
          <a:p>
            <a:pPr algn="just">
              <a:lnSpc>
                <a:spcPct val="115000"/>
              </a:lnSpc>
            </a:pPr>
            <a:r>
              <a:rPr lang="en-US" altLang="zh-CN" sz="2400" b="1" dirty="0">
                <a:latin typeface="微软雅黑" panose="020B0503020204020204" pitchFamily="34" charset="-122"/>
                <a:ea typeface="微软雅黑" panose="020B0503020204020204" pitchFamily="34" charset="-122"/>
              </a:rPr>
              <a:t>2351299 </a:t>
            </a:r>
            <a:r>
              <a:rPr lang="zh-CN" altLang="en-US" sz="2400" b="1" dirty="0">
                <a:latin typeface="微软雅黑" panose="020B0503020204020204" pitchFamily="34" charset="-122"/>
                <a:ea typeface="微软雅黑" panose="020B0503020204020204" pitchFamily="34" charset="-122"/>
              </a:rPr>
              <a:t>王雷</a:t>
            </a:r>
            <a:endParaRPr lang="en-US" altLang="zh-CN" sz="2400" b="1" dirty="0">
              <a:latin typeface="微软雅黑" panose="020B0503020204020204" pitchFamily="34" charset="-122"/>
              <a:ea typeface="微软雅黑" panose="020B0503020204020204" pitchFamily="34" charset="-122"/>
            </a:endParaRPr>
          </a:p>
          <a:p>
            <a:pPr algn="just">
              <a:lnSpc>
                <a:spcPct val="115000"/>
              </a:lnSpc>
            </a:pPr>
            <a:r>
              <a:rPr lang="en-US" altLang="zh-CN" sz="2400" b="1" dirty="0">
                <a:latin typeface="微软雅黑" panose="020B0503020204020204" pitchFamily="34" charset="-122"/>
                <a:ea typeface="微软雅黑" panose="020B0503020204020204" pitchFamily="34" charset="-122"/>
              </a:rPr>
              <a:t>2351232 </a:t>
            </a:r>
            <a:r>
              <a:rPr lang="zh-CN" altLang="en-US" sz="2400" b="1" dirty="0">
                <a:latin typeface="微软雅黑" panose="020B0503020204020204" pitchFamily="34" charset="-122"/>
                <a:ea typeface="微软雅黑" panose="020B0503020204020204" pitchFamily="34" charset="-122"/>
              </a:rPr>
              <a:t>魏义乾</a:t>
            </a:r>
            <a:endParaRPr lang="en-US" altLang="zh-CN" sz="2400" b="1" dirty="0">
              <a:latin typeface="微软雅黑" panose="020B0503020204020204" pitchFamily="34" charset="-122"/>
              <a:ea typeface="微软雅黑" panose="020B0503020204020204" pitchFamily="34" charset="-122"/>
            </a:endParaRPr>
          </a:p>
          <a:p>
            <a:pPr algn="just">
              <a:lnSpc>
                <a:spcPct val="115000"/>
              </a:lnSpc>
            </a:pPr>
            <a:r>
              <a:rPr lang="en-US" altLang="zh-CN" sz="2400" b="1" dirty="0">
                <a:latin typeface="微软雅黑" panose="020B0503020204020204" pitchFamily="34" charset="-122"/>
                <a:ea typeface="微软雅黑" panose="020B0503020204020204" pitchFamily="34" charset="-122"/>
              </a:rPr>
              <a:t>2353819 </a:t>
            </a:r>
            <a:r>
              <a:rPr lang="zh-CN" altLang="en-US" sz="2400" b="1" dirty="0">
                <a:latin typeface="微软雅黑" panose="020B0503020204020204" pitchFamily="34" charset="-122"/>
                <a:ea typeface="微软雅黑" panose="020B0503020204020204" pitchFamily="34" charset="-122"/>
              </a:rPr>
              <a:t>王炯昭</a:t>
            </a:r>
            <a:endParaRPr lang="en-US" altLang="zh-CN" sz="2400" b="1" dirty="0">
              <a:latin typeface="微软雅黑" panose="020B0503020204020204" pitchFamily="34" charset="-122"/>
              <a:ea typeface="微软雅黑" panose="020B0503020204020204" pitchFamily="34" charset="-122"/>
            </a:endParaRPr>
          </a:p>
          <a:p>
            <a:pPr algn="just">
              <a:lnSpc>
                <a:spcPct val="115000"/>
              </a:lnSpc>
            </a:pPr>
            <a:r>
              <a:rPr lang="en-US" altLang="zh-CN" sz="2400" b="1" dirty="0">
                <a:latin typeface="微软雅黑" panose="020B0503020204020204" pitchFamily="34" charset="-122"/>
                <a:ea typeface="微软雅黑" panose="020B0503020204020204" pitchFamily="34" charset="-122"/>
              </a:rPr>
              <a:t>2354400 </a:t>
            </a:r>
            <a:r>
              <a:rPr lang="zh-CN" altLang="en-US" sz="2400" b="1" dirty="0">
                <a:latin typeface="微软雅黑" panose="020B0503020204020204" pitchFamily="34" charset="-122"/>
                <a:ea typeface="微软雅黑" panose="020B0503020204020204" pitchFamily="34" charset="-122"/>
              </a:rPr>
              <a:t>李昊天</a:t>
            </a:r>
            <a:endParaRPr lang="en-US"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 name="组合 9"/>
          <p:cNvGrpSpPr/>
          <p:nvPr/>
        </p:nvGrpSpPr>
        <p:grpSpPr>
          <a:xfrm>
            <a:off x="8249708" y="0"/>
            <a:ext cx="4383498" cy="6858000"/>
            <a:chOff x="8283182" y="1083"/>
            <a:chExt cx="4383498" cy="6858000"/>
          </a:xfrm>
        </p:grpSpPr>
        <p:sp>
          <p:nvSpPr>
            <p:cNvPr id="16" name="矩形: 圆角 15"/>
            <p:cNvSpPr/>
            <p:nvPr/>
          </p:nvSpPr>
          <p:spPr>
            <a:xfrm>
              <a:off x="8283182" y="1083"/>
              <a:ext cx="3908818" cy="685800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9903815" y="4096569"/>
              <a:ext cx="2762865" cy="1560707"/>
            </a:xfrm>
            <a:prstGeom prst="rect">
              <a:avLst/>
            </a:prstGeom>
            <a:noFill/>
          </p:spPr>
          <p:txBody>
            <a:bodyPr wrap="square" rtlCol="0">
              <a:spAutoFit/>
            </a:bodyPr>
            <a:lstStyle/>
            <a:p>
              <a:r>
                <a:rPr lang="en-US" altLang="zh-CN" sz="9600" b="1" i="1" dirty="0">
                  <a:solidFill>
                    <a:schemeClr val="bg1">
                      <a:lumMod val="95000"/>
                    </a:schemeClr>
                  </a:solidFill>
                </a:rPr>
                <a:t>04</a:t>
              </a:r>
              <a:endParaRPr lang="zh-CN" altLang="en-US" sz="9600" b="1" i="1" dirty="0">
                <a:solidFill>
                  <a:schemeClr val="bg1">
                    <a:lumMod val="95000"/>
                  </a:schemeClr>
                </a:solidFill>
              </a:endParaRPr>
            </a:p>
          </p:txBody>
        </p:sp>
        <p:sp>
          <p:nvSpPr>
            <p:cNvPr id="22" name="文本框 21"/>
            <p:cNvSpPr txBox="1"/>
            <p:nvPr/>
          </p:nvSpPr>
          <p:spPr>
            <a:xfrm>
              <a:off x="9499695" y="3097498"/>
              <a:ext cx="2934859" cy="892552"/>
            </a:xfrm>
            <a:prstGeom prst="rect">
              <a:avLst/>
            </a:prstGeom>
            <a:noFill/>
          </p:spPr>
          <p:txBody>
            <a:bodyPr wrap="square" rtlCol="0">
              <a:spAutoFit/>
            </a:bodyPr>
            <a:lstStyle/>
            <a:p>
              <a:r>
                <a:rPr lang="zh-CN" altLang="en-US" sz="2800" b="1" dirty="0">
                  <a:solidFill>
                    <a:schemeClr val="bg1"/>
                  </a:solidFill>
                </a:rPr>
                <a:t>     硬件匹配</a:t>
              </a:r>
              <a:r>
                <a:rPr lang="en-US" altLang="zh-CN" sz="2400" i="1" dirty="0">
                  <a:solidFill>
                    <a:schemeClr val="bg1"/>
                  </a:solidFill>
                </a:rPr>
                <a:t> </a:t>
              </a:r>
            </a:p>
            <a:p>
              <a:r>
                <a:rPr lang="en-US" altLang="zh-CN" sz="2400" b="1" i="1" dirty="0">
                  <a:solidFill>
                    <a:schemeClr val="bg1"/>
                  </a:solidFill>
                </a:rPr>
                <a:t>Hardware Match</a:t>
              </a:r>
              <a:endParaRPr lang="zh-CN" altLang="en-US" sz="2000" b="1" i="1" dirty="0">
                <a:solidFill>
                  <a:schemeClr val="bg1"/>
                </a:solidFill>
              </a:endParaRPr>
            </a:p>
          </p:txBody>
        </p:sp>
        <p:pic>
          <p:nvPicPr>
            <p:cNvPr id="34" name="图形 33" descr="文档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535" y="1888731"/>
              <a:ext cx="914400" cy="914400"/>
            </a:xfrm>
            <a:prstGeom prst="rect">
              <a:avLst/>
            </a:prstGeom>
            <a:effectLst>
              <a:outerShdw blurRad="50800" dist="38100" algn="l" rotWithShape="0">
                <a:prstClr val="black">
                  <a:alpha val="40000"/>
                </a:prstClr>
              </a:outerShdw>
            </a:effectLst>
          </p:spPr>
        </p:pic>
      </p:grpSp>
      <p:grpSp>
        <p:nvGrpSpPr>
          <p:cNvPr id="17" name="组合 16"/>
          <p:cNvGrpSpPr/>
          <p:nvPr/>
        </p:nvGrpSpPr>
        <p:grpSpPr>
          <a:xfrm>
            <a:off x="5841949" y="0"/>
            <a:ext cx="3624272" cy="6858000"/>
            <a:chOff x="6010817" y="-141538"/>
            <a:chExt cx="3624272" cy="6858000"/>
          </a:xfrm>
        </p:grpSpPr>
        <p:sp>
          <p:nvSpPr>
            <p:cNvPr id="15" name="矩形: 圆角 14"/>
            <p:cNvSpPr/>
            <p:nvPr/>
          </p:nvSpPr>
          <p:spPr>
            <a:xfrm>
              <a:off x="6010817" y="-141538"/>
              <a:ext cx="3576736" cy="68580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6872224" y="4016744"/>
              <a:ext cx="2762865" cy="1560707"/>
            </a:xfrm>
            <a:prstGeom prst="rect">
              <a:avLst/>
            </a:prstGeom>
            <a:noFill/>
          </p:spPr>
          <p:txBody>
            <a:bodyPr wrap="square" rtlCol="0">
              <a:spAutoFit/>
            </a:bodyPr>
            <a:lstStyle/>
            <a:p>
              <a:r>
                <a:rPr lang="en-US" altLang="zh-CN" sz="9600" b="1" i="1" dirty="0">
                  <a:solidFill>
                    <a:schemeClr val="bg1">
                      <a:lumMod val="95000"/>
                    </a:schemeClr>
                  </a:solidFill>
                </a:rPr>
                <a:t>03</a:t>
              </a:r>
              <a:endParaRPr lang="zh-CN" altLang="en-US" sz="9600" b="1" i="1" dirty="0">
                <a:solidFill>
                  <a:schemeClr val="bg1">
                    <a:lumMod val="95000"/>
                  </a:schemeClr>
                </a:solidFill>
              </a:endParaRPr>
            </a:p>
          </p:txBody>
        </p:sp>
        <p:pic>
          <p:nvPicPr>
            <p:cNvPr id="26" name="图形 25" descr="书架上的书籍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5912" y="1716491"/>
              <a:ext cx="914400" cy="914400"/>
            </a:xfrm>
            <a:prstGeom prst="rect">
              <a:avLst/>
            </a:prstGeom>
            <a:effectLst>
              <a:outerShdw blurRad="50800" dist="38100" algn="l" rotWithShape="0">
                <a:prstClr val="black">
                  <a:alpha val="40000"/>
                </a:prstClr>
              </a:outerShdw>
            </a:effectLst>
          </p:spPr>
        </p:pic>
        <p:sp>
          <p:nvSpPr>
            <p:cNvPr id="43" name="文本框 42"/>
            <p:cNvSpPr txBox="1"/>
            <p:nvPr/>
          </p:nvSpPr>
          <p:spPr>
            <a:xfrm>
              <a:off x="6028965" y="3002883"/>
              <a:ext cx="3255518" cy="830997"/>
            </a:xfrm>
            <a:prstGeom prst="rect">
              <a:avLst/>
            </a:prstGeom>
            <a:noFill/>
          </p:spPr>
          <p:txBody>
            <a:bodyPr wrap="square" rtlCol="0">
              <a:spAutoFit/>
            </a:bodyPr>
            <a:lstStyle/>
            <a:p>
              <a:r>
                <a:rPr lang="zh-CN" altLang="en-US" sz="2800" b="1" dirty="0">
                  <a:solidFill>
                    <a:schemeClr val="bg1"/>
                  </a:solidFill>
                </a:rPr>
                <a:t>        逻辑实现</a:t>
              </a:r>
              <a:r>
                <a:rPr lang="en-US" altLang="zh-CN" sz="2000" b="1" i="1" dirty="0">
                  <a:solidFill>
                    <a:schemeClr val="bg1"/>
                  </a:solidFill>
                  <a:effectLst/>
                  <a:latin typeface="Söhne"/>
                </a:rPr>
                <a:t>      </a:t>
              </a:r>
            </a:p>
            <a:p>
              <a:r>
                <a:rPr lang="en-US" altLang="zh-CN" sz="2000" b="1" i="1" dirty="0">
                  <a:solidFill>
                    <a:schemeClr val="bg1"/>
                  </a:solidFill>
                  <a:latin typeface="Söhne"/>
                </a:rPr>
                <a:t>       Logical Implementation</a:t>
              </a:r>
              <a:endParaRPr lang="zh-CN" altLang="en-US" sz="2000" b="1" i="1" dirty="0">
                <a:solidFill>
                  <a:schemeClr val="bg1"/>
                </a:solidFill>
              </a:endParaRPr>
            </a:p>
          </p:txBody>
        </p:sp>
      </p:grpSp>
      <p:grpSp>
        <p:nvGrpSpPr>
          <p:cNvPr id="11" name="组合 10"/>
          <p:cNvGrpSpPr/>
          <p:nvPr/>
        </p:nvGrpSpPr>
        <p:grpSpPr>
          <a:xfrm>
            <a:off x="2515645" y="0"/>
            <a:ext cx="3954550" cy="6858000"/>
            <a:chOff x="2599965" y="-87461"/>
            <a:chExt cx="3954550" cy="6858000"/>
          </a:xfrm>
        </p:grpSpPr>
        <p:sp>
          <p:nvSpPr>
            <p:cNvPr id="14" name="矩形: 圆角 13"/>
            <p:cNvSpPr/>
            <p:nvPr/>
          </p:nvSpPr>
          <p:spPr>
            <a:xfrm>
              <a:off x="2599965" y="-87461"/>
              <a:ext cx="3642564" cy="685800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a:off x="3491820" y="1716491"/>
              <a:ext cx="3062695" cy="3853325"/>
              <a:chOff x="3641128" y="1803952"/>
              <a:chExt cx="3062695" cy="3853325"/>
            </a:xfrm>
          </p:grpSpPr>
          <p:sp>
            <p:nvSpPr>
              <p:cNvPr id="13" name="文本框 12"/>
              <p:cNvSpPr txBox="1"/>
              <p:nvPr/>
            </p:nvSpPr>
            <p:spPr>
              <a:xfrm>
                <a:off x="3940958" y="4096570"/>
                <a:ext cx="2762865" cy="1560707"/>
              </a:xfrm>
              <a:prstGeom prst="rect">
                <a:avLst/>
              </a:prstGeom>
              <a:noFill/>
            </p:spPr>
            <p:txBody>
              <a:bodyPr wrap="square" rtlCol="0">
                <a:spAutoFit/>
              </a:bodyPr>
              <a:lstStyle/>
              <a:p>
                <a:r>
                  <a:rPr lang="en-US" altLang="zh-CN" sz="9600" b="1" i="1" dirty="0">
                    <a:solidFill>
                      <a:schemeClr val="bg1">
                        <a:lumMod val="95000"/>
                      </a:schemeClr>
                    </a:solidFill>
                  </a:rPr>
                  <a:t>02</a:t>
                </a:r>
                <a:endParaRPr lang="zh-CN" altLang="en-US" sz="9600" b="1" i="1" dirty="0">
                  <a:solidFill>
                    <a:schemeClr val="bg1">
                      <a:lumMod val="95000"/>
                    </a:schemeClr>
                  </a:solidFill>
                </a:endParaRPr>
              </a:p>
            </p:txBody>
          </p:sp>
          <p:pic>
            <p:nvPicPr>
              <p:cNvPr id="38" name="图形 37" descr="研究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4795" y="1803952"/>
                <a:ext cx="914400" cy="914400"/>
              </a:xfrm>
              <a:prstGeom prst="rect">
                <a:avLst/>
              </a:prstGeom>
              <a:effectLst>
                <a:outerShdw blurRad="50800" dist="38100" algn="l" rotWithShape="0">
                  <a:prstClr val="black">
                    <a:alpha val="40000"/>
                  </a:prstClr>
                </a:outerShdw>
              </a:effectLst>
            </p:spPr>
          </p:pic>
          <p:sp>
            <p:nvSpPr>
              <p:cNvPr id="42" name="文本框 41"/>
              <p:cNvSpPr txBox="1"/>
              <p:nvPr/>
            </p:nvSpPr>
            <p:spPr>
              <a:xfrm>
                <a:off x="3641128" y="3091836"/>
                <a:ext cx="2906702" cy="830997"/>
              </a:xfrm>
              <a:prstGeom prst="rect">
                <a:avLst/>
              </a:prstGeom>
              <a:noFill/>
            </p:spPr>
            <p:txBody>
              <a:bodyPr wrap="square" rtlCol="0">
                <a:spAutoFit/>
              </a:bodyPr>
              <a:lstStyle/>
              <a:p>
                <a:r>
                  <a:rPr lang="zh-CN" altLang="en-US" sz="2800" b="1" dirty="0">
                    <a:solidFill>
                      <a:schemeClr val="bg1"/>
                    </a:solidFill>
                  </a:rPr>
                  <a:t>    界面设计</a:t>
                </a:r>
                <a:endParaRPr lang="en-US" altLang="zh-CN" sz="2800" b="1" dirty="0">
                  <a:solidFill>
                    <a:schemeClr val="bg1"/>
                  </a:solidFill>
                </a:endParaRPr>
              </a:p>
              <a:p>
                <a:r>
                  <a:rPr lang="en-US" altLang="zh-CN" sz="2000" b="1" i="1" dirty="0">
                    <a:solidFill>
                      <a:schemeClr val="bg1"/>
                    </a:solidFill>
                    <a:effectLst/>
                    <a:latin typeface="Söhne"/>
                  </a:rPr>
                  <a:t>     Interface Design</a:t>
                </a:r>
                <a:endParaRPr lang="zh-CN" altLang="en-US" sz="2000" b="1" i="1" dirty="0">
                  <a:solidFill>
                    <a:schemeClr val="bg1"/>
                  </a:solidFill>
                </a:endParaRPr>
              </a:p>
            </p:txBody>
          </p:sp>
        </p:grpSp>
      </p:grpSp>
      <p:grpSp>
        <p:nvGrpSpPr>
          <p:cNvPr id="5" name="组合 4"/>
          <p:cNvGrpSpPr/>
          <p:nvPr/>
        </p:nvGrpSpPr>
        <p:grpSpPr>
          <a:xfrm>
            <a:off x="-18829" y="0"/>
            <a:ext cx="3515243" cy="6858000"/>
            <a:chOff x="-14233" y="0"/>
            <a:chExt cx="3515243" cy="6858000"/>
          </a:xfrm>
        </p:grpSpPr>
        <p:sp>
          <p:nvSpPr>
            <p:cNvPr id="6" name="矩形: 圆角 5"/>
            <p:cNvSpPr/>
            <p:nvPr/>
          </p:nvSpPr>
          <p:spPr>
            <a:xfrm>
              <a:off x="-14233" y="0"/>
              <a:ext cx="3283184"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738145" y="4104205"/>
              <a:ext cx="2762865" cy="1560707"/>
            </a:xfrm>
            <a:prstGeom prst="rect">
              <a:avLst/>
            </a:prstGeom>
            <a:noFill/>
          </p:spPr>
          <p:txBody>
            <a:bodyPr wrap="square" rtlCol="0">
              <a:spAutoFit/>
            </a:bodyPr>
            <a:lstStyle/>
            <a:p>
              <a:r>
                <a:rPr lang="en-US" altLang="zh-CN" sz="9600" b="1" i="1" dirty="0">
                  <a:solidFill>
                    <a:schemeClr val="bg1">
                      <a:lumMod val="95000"/>
                    </a:schemeClr>
                  </a:solidFill>
                </a:rPr>
                <a:t>01</a:t>
              </a:r>
              <a:endParaRPr lang="zh-CN" altLang="en-US" sz="9600" b="1" i="1" dirty="0">
                <a:solidFill>
                  <a:schemeClr val="bg1">
                    <a:lumMod val="95000"/>
                  </a:schemeClr>
                </a:solidFill>
              </a:endParaRPr>
            </a:p>
          </p:txBody>
        </p:sp>
        <p:sp>
          <p:nvSpPr>
            <p:cNvPr id="21" name="文本框 20"/>
            <p:cNvSpPr txBox="1"/>
            <p:nvPr/>
          </p:nvSpPr>
          <p:spPr>
            <a:xfrm>
              <a:off x="413715" y="3097499"/>
              <a:ext cx="2906702" cy="830997"/>
            </a:xfrm>
            <a:prstGeom prst="rect">
              <a:avLst/>
            </a:prstGeom>
            <a:noFill/>
          </p:spPr>
          <p:txBody>
            <a:bodyPr wrap="square" rtlCol="0">
              <a:spAutoFit/>
            </a:bodyPr>
            <a:lstStyle/>
            <a:p>
              <a:r>
                <a:rPr lang="zh-CN" altLang="en-US" sz="2800" b="1" dirty="0">
                  <a:solidFill>
                    <a:schemeClr val="bg1"/>
                  </a:solidFill>
                </a:rPr>
                <a:t>    项目介绍</a:t>
              </a:r>
              <a:br>
                <a:rPr lang="en-US" altLang="zh-CN" sz="2400" i="1" dirty="0">
                  <a:solidFill>
                    <a:schemeClr val="bg1"/>
                  </a:solidFill>
                </a:rPr>
              </a:br>
              <a:r>
                <a:rPr lang="en-US" altLang="zh-CN" sz="2000" b="1" i="1" dirty="0">
                  <a:solidFill>
                    <a:schemeClr val="bg1"/>
                  </a:solidFill>
                  <a:effectLst/>
                  <a:latin typeface="Söhne"/>
                </a:rPr>
                <a:t>Background Overview</a:t>
              </a:r>
              <a:endParaRPr lang="zh-CN" altLang="en-US" sz="2000" b="1" i="1" dirty="0">
                <a:solidFill>
                  <a:schemeClr val="bg1"/>
                </a:solidFill>
              </a:endParaRPr>
            </a:p>
          </p:txBody>
        </p:sp>
        <p:pic>
          <p:nvPicPr>
            <p:cNvPr id="23" name="图形 22" descr="条形图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2866" y="1803952"/>
              <a:ext cx="914400" cy="914400"/>
            </a:xfrm>
            <a:prstGeom prst="rect">
              <a:avLst/>
            </a:prstGeom>
            <a:effectLst>
              <a:outerShdw blurRad="50800" dist="38100" algn="l" rotWithShape="0">
                <a:prstClr val="black">
                  <a:alpha val="40000"/>
                </a:prst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18145" y="2295084"/>
            <a:ext cx="4329775" cy="1754326"/>
          </a:xfrm>
          <a:prstGeom prst="rect">
            <a:avLst/>
          </a:prstGeom>
          <a:noFill/>
        </p:spPr>
        <p:txBody>
          <a:bodyPr wrap="square" rtlCol="0">
            <a:spAutoFit/>
          </a:bodyPr>
          <a:lstStyle/>
          <a:p>
            <a:r>
              <a:rPr lang="zh-CN" altLang="en-US" sz="3600" b="1" dirty="0">
                <a:latin typeface="+mn-ea"/>
              </a:rPr>
              <a:t>项目介绍</a:t>
            </a:r>
            <a:r>
              <a:rPr lang="en-US" altLang="zh-CN" sz="3600" b="1" dirty="0">
                <a:latin typeface="+mn-ea"/>
              </a:rPr>
              <a:t>Background Overview</a:t>
            </a:r>
            <a:endParaRPr lang="zh-CN" altLang="en-US" sz="3600" b="1" dirty="0">
              <a:latin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项目介绍</a:t>
            </a:r>
          </a:p>
        </p:txBody>
      </p:sp>
      <p:grpSp>
        <p:nvGrpSpPr>
          <p:cNvPr id="2" name="组合 1"/>
          <p:cNvGrpSpPr/>
          <p:nvPr/>
        </p:nvGrpSpPr>
        <p:grpSpPr>
          <a:xfrm>
            <a:off x="398898" y="795617"/>
            <a:ext cx="2370346" cy="400110"/>
            <a:chOff x="84565" y="1261770"/>
            <a:chExt cx="2370346" cy="400110"/>
          </a:xfrm>
        </p:grpSpPr>
        <p:sp>
          <p:nvSpPr>
            <p:cNvPr id="15" name="文本框 14"/>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zh-CN" sz="2000" b="1" dirty="0">
                  <a:latin typeface="Arial" panose="020B0604020202020204" pitchFamily="34" charset="0"/>
                </a:rPr>
                <a:t>传统家居系统</a:t>
              </a:r>
              <a:r>
                <a:rPr lang="zh-CN" altLang="en-US" sz="2000" b="1" dirty="0">
                  <a:latin typeface="Arial" panose="020B0604020202020204" pitchFamily="34" charset="0"/>
                </a:rPr>
                <a:t>：</a:t>
              </a:r>
              <a:endParaRPr lang="zh-CN" altLang="en-US" sz="2000" b="1" dirty="0"/>
            </a:p>
          </p:txBody>
        </p:sp>
        <p:sp>
          <p:nvSpPr>
            <p:cNvPr id="21" name="矩形 20"/>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6172199" y="2785435"/>
            <a:ext cx="4837977" cy="707886"/>
            <a:chOff x="55142" y="964195"/>
            <a:chExt cx="7950495" cy="707886"/>
          </a:xfrm>
        </p:grpSpPr>
        <p:sp>
          <p:nvSpPr>
            <p:cNvPr id="19" name="文本框 18"/>
            <p:cNvSpPr txBox="1"/>
            <p:nvPr/>
          </p:nvSpPr>
          <p:spPr>
            <a:xfrm>
              <a:off x="55142" y="964195"/>
              <a:ext cx="7950495" cy="707886"/>
            </a:xfrm>
            <a:prstGeom prst="rect">
              <a:avLst/>
            </a:prstGeom>
            <a:noFill/>
          </p:spPr>
          <p:txBody>
            <a:bodyPr wrap="square" rtlCol="0">
              <a:spAutoFit/>
            </a:bodyPr>
            <a:lstStyle/>
            <a:p>
              <a:pPr lvl="0" algn="r" eaLnBrk="0" fontAlgn="base" hangingPunct="0">
                <a:spcBef>
                  <a:spcPct val="0"/>
                </a:spcBef>
                <a:spcAft>
                  <a:spcPct val="0"/>
                </a:spcAft>
              </a:pPr>
              <a:r>
                <a:rPr lang="zh-CN" altLang="zh-CN" sz="2000" b="1" dirty="0">
                  <a:latin typeface="Arial" panose="020B0604020202020204" pitchFamily="34" charset="0"/>
                </a:rPr>
                <a:t>本项目旨在构建一个 语音驱动+手动控制双模结合 的智能家居系统</a:t>
              </a:r>
              <a:r>
                <a:rPr lang="zh-CN" altLang="en-US" sz="2000" b="1" dirty="0">
                  <a:latin typeface="Arial" panose="020B0604020202020204" pitchFamily="34" charset="0"/>
                </a:rPr>
                <a:t>。</a:t>
              </a:r>
              <a:endParaRPr lang="zh-CN" altLang="zh-CN" sz="2000" b="1" dirty="0">
                <a:latin typeface="Arial" panose="020B0604020202020204" pitchFamily="34" charset="0"/>
              </a:endParaRPr>
            </a:p>
          </p:txBody>
        </p:sp>
        <p:sp>
          <p:nvSpPr>
            <p:cNvPr id="20" name="矩形 19"/>
            <p:cNvSpPr/>
            <p:nvPr/>
          </p:nvSpPr>
          <p:spPr>
            <a:xfrm>
              <a:off x="137904" y="1615713"/>
              <a:ext cx="7619256" cy="46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745323" y="1492837"/>
            <a:ext cx="2945516" cy="415050"/>
            <a:chOff x="1753484" y="1698069"/>
            <a:chExt cx="2945516" cy="415050"/>
          </a:xfrm>
        </p:grpSpPr>
        <p:sp>
          <p:nvSpPr>
            <p:cNvPr id="30" name="文本框 29"/>
            <p:cNvSpPr txBox="1"/>
            <p:nvPr/>
          </p:nvSpPr>
          <p:spPr>
            <a:xfrm>
              <a:off x="1753484" y="1698069"/>
              <a:ext cx="2945516" cy="369332"/>
            </a:xfrm>
            <a:prstGeom prst="rect">
              <a:avLst/>
            </a:prstGeom>
            <a:noFill/>
          </p:spPr>
          <p:txBody>
            <a:bodyPr wrap="square">
              <a:spAutoFit/>
            </a:bodyPr>
            <a:lstStyle/>
            <a:p>
              <a:pPr lvl="0" eaLnBrk="0" fontAlgn="base" hangingPunct="0">
                <a:spcBef>
                  <a:spcPct val="0"/>
                </a:spcBef>
                <a:spcAft>
                  <a:spcPct val="0"/>
                </a:spcAft>
              </a:pPr>
              <a:r>
                <a:rPr lang="zh-CN" altLang="zh-CN" sz="1800" b="1" dirty="0">
                  <a:latin typeface="Arial" panose="020B0604020202020204" pitchFamily="34" charset="0"/>
                </a:rPr>
                <a:t>交互不自然</a:t>
              </a:r>
              <a:r>
                <a:rPr lang="zh-CN" altLang="en-US" sz="1800" b="1" dirty="0">
                  <a:latin typeface="Arial" panose="020B0604020202020204" pitchFamily="34" charset="0"/>
                </a:rPr>
                <a:t>，操作方式繁琐</a:t>
              </a:r>
              <a:endParaRPr lang="zh-CN" altLang="zh-CN" sz="1800" b="1" dirty="0">
                <a:latin typeface="Arial" panose="020B0604020202020204" pitchFamily="34" charset="0"/>
              </a:endParaRPr>
            </a:p>
          </p:txBody>
        </p:sp>
        <p:sp>
          <p:nvSpPr>
            <p:cNvPr id="31" name="矩形 30"/>
            <p:cNvSpPr/>
            <p:nvPr/>
          </p:nvSpPr>
          <p:spPr>
            <a:xfrm flipV="1">
              <a:off x="1806321" y="2067400"/>
              <a:ext cx="289267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1" name="组合 40"/>
          <p:cNvGrpSpPr/>
          <p:nvPr/>
        </p:nvGrpSpPr>
        <p:grpSpPr>
          <a:xfrm>
            <a:off x="398898" y="3958036"/>
            <a:ext cx="2370346" cy="400110"/>
            <a:chOff x="84565" y="1261770"/>
            <a:chExt cx="2370346" cy="400110"/>
          </a:xfrm>
        </p:grpSpPr>
        <p:sp>
          <p:nvSpPr>
            <p:cNvPr id="42" name="文本框 41"/>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a:t>
              </a:r>
              <a:r>
                <a:rPr lang="zh-CN" altLang="zh-CN" sz="2000" b="1" dirty="0">
                  <a:latin typeface="Arial" panose="020B0604020202020204" pitchFamily="34" charset="0"/>
                </a:rPr>
                <a:t>家居系统</a:t>
              </a:r>
              <a:r>
                <a:rPr lang="zh-CN" altLang="en-US" sz="2000" b="1" dirty="0">
                  <a:latin typeface="Arial" panose="020B0604020202020204" pitchFamily="34" charset="0"/>
                </a:rPr>
                <a:t>：</a:t>
              </a:r>
              <a:endParaRPr lang="zh-CN" altLang="en-US" sz="2000" b="1" dirty="0"/>
            </a:p>
          </p:txBody>
        </p:sp>
        <p:sp>
          <p:nvSpPr>
            <p:cNvPr id="43" name="矩形 42"/>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798159" y="4742589"/>
            <a:ext cx="3386399" cy="646331"/>
            <a:chOff x="1753484" y="1698069"/>
            <a:chExt cx="2945516" cy="646331"/>
          </a:xfrm>
        </p:grpSpPr>
        <p:sp>
          <p:nvSpPr>
            <p:cNvPr id="45" name="文本框 44"/>
            <p:cNvSpPr txBox="1"/>
            <p:nvPr/>
          </p:nvSpPr>
          <p:spPr>
            <a:xfrm>
              <a:off x="1753484" y="1698069"/>
              <a:ext cx="2945516" cy="646331"/>
            </a:xfrm>
            <a:prstGeom prst="rect">
              <a:avLst/>
            </a:prstGeom>
            <a:noFill/>
          </p:spPr>
          <p:txBody>
            <a:bodyPr wrap="square">
              <a:spAutoFit/>
            </a:bodyPr>
            <a:lstStyle/>
            <a:p>
              <a:pPr lvl="0" eaLnBrk="0" fontAlgn="base" hangingPunct="0">
                <a:spcBef>
                  <a:spcPct val="0"/>
                </a:spcBef>
                <a:spcAft>
                  <a:spcPct val="0"/>
                </a:spcAft>
              </a:pPr>
              <a:r>
                <a:rPr lang="zh-CN" altLang="en-US" sz="1800" b="1" dirty="0">
                  <a:latin typeface="Arial" panose="020B0604020202020204" pitchFamily="34" charset="0"/>
                </a:rPr>
                <a:t>语音识别操作，操作方便，智能</a:t>
              </a:r>
              <a:endParaRPr lang="zh-CN" altLang="zh-CN" sz="1800" b="1" dirty="0">
                <a:latin typeface="Arial" panose="020B0604020202020204" pitchFamily="34" charset="0"/>
              </a:endParaRPr>
            </a:p>
          </p:txBody>
        </p:sp>
        <p:sp>
          <p:nvSpPr>
            <p:cNvPr id="46" name="矩形 45"/>
            <p:cNvSpPr/>
            <p:nvPr/>
          </p:nvSpPr>
          <p:spPr>
            <a:xfrm flipV="1">
              <a:off x="1806321" y="2067400"/>
              <a:ext cx="289267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箭头: 下 2">
            <a:extLst>
              <a:ext uri="{FF2B5EF4-FFF2-40B4-BE49-F238E27FC236}">
                <a16:creationId xmlns:a16="http://schemas.microsoft.com/office/drawing/2014/main" id="{A401F43C-713B-314B-04A1-96B892903F90}"/>
              </a:ext>
            </a:extLst>
          </p:cNvPr>
          <p:cNvSpPr/>
          <p:nvPr/>
        </p:nvSpPr>
        <p:spPr>
          <a:xfrm>
            <a:off x="1997476" y="2219417"/>
            <a:ext cx="346229" cy="1536489"/>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47BE48FB-807C-7BFC-999A-F0C2D0DFA711}"/>
              </a:ext>
            </a:extLst>
          </p:cNvPr>
          <p:cNvGrpSpPr/>
          <p:nvPr/>
        </p:nvGrpSpPr>
        <p:grpSpPr>
          <a:xfrm>
            <a:off x="2447710" y="2732075"/>
            <a:ext cx="2892679" cy="430162"/>
            <a:chOff x="2447710" y="2732075"/>
            <a:chExt cx="2892679" cy="430162"/>
          </a:xfrm>
        </p:grpSpPr>
        <p:sp>
          <p:nvSpPr>
            <p:cNvPr id="4" name="矩形 3">
              <a:extLst>
                <a:ext uri="{FF2B5EF4-FFF2-40B4-BE49-F238E27FC236}">
                  <a16:creationId xmlns:a16="http://schemas.microsoft.com/office/drawing/2014/main" id="{71A76537-3360-3067-2FCF-C72D5F951180}"/>
                </a:ext>
              </a:extLst>
            </p:cNvPr>
            <p:cNvSpPr/>
            <p:nvPr/>
          </p:nvSpPr>
          <p:spPr>
            <a:xfrm flipV="1">
              <a:off x="2447710" y="3116518"/>
              <a:ext cx="289267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D33354E3-BB89-2B67-8B6D-ADF957E583D2}"/>
                </a:ext>
              </a:extLst>
            </p:cNvPr>
            <p:cNvSpPr txBox="1"/>
            <p:nvPr/>
          </p:nvSpPr>
          <p:spPr>
            <a:xfrm>
              <a:off x="2708876" y="2732075"/>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加入语音操作功能</a:t>
              </a:r>
              <a:endParaRPr lang="zh-CN" altLang="zh-CN" sz="2000" b="1" dirty="0">
                <a:latin typeface="Arial" panose="020B0604020202020204" pitchFamily="34" charset="0"/>
              </a:endParaRP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项目介绍</a:t>
            </a:r>
          </a:p>
        </p:txBody>
      </p:sp>
      <p:sp>
        <p:nvSpPr>
          <p:cNvPr id="15" name="文本框 14"/>
          <p:cNvSpPr txBox="1"/>
          <p:nvPr/>
        </p:nvSpPr>
        <p:spPr>
          <a:xfrm>
            <a:off x="137904" y="628501"/>
            <a:ext cx="7950495" cy="400110"/>
          </a:xfrm>
          <a:prstGeom prst="rect">
            <a:avLst/>
          </a:prstGeom>
          <a:noFill/>
        </p:spPr>
        <p:txBody>
          <a:bodyPr wrap="square" rtlCol="0">
            <a:spAutoFit/>
          </a:bodyPr>
          <a:lstStyle/>
          <a:p>
            <a:r>
              <a:rPr lang="zh-CN" altLang="en-US" sz="2000" b="1" dirty="0"/>
              <a:t>项目主要分为三个主要界面</a:t>
            </a:r>
          </a:p>
        </p:txBody>
      </p:sp>
      <p:sp>
        <p:nvSpPr>
          <p:cNvPr id="21" name="矩形 20"/>
          <p:cNvSpPr/>
          <p:nvPr/>
        </p:nvSpPr>
        <p:spPr>
          <a:xfrm flipV="1">
            <a:off x="181153" y="990630"/>
            <a:ext cx="320060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082" y="5734548"/>
            <a:ext cx="923469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51691" y="1643089"/>
            <a:ext cx="2043063" cy="3407767"/>
          </a:xfrm>
          <a:prstGeom prst="rect">
            <a:avLst/>
          </a:prstGeom>
        </p:spPr>
      </p:pic>
      <p:pic>
        <p:nvPicPr>
          <p:cNvPr id="5" name="图片 4"/>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659154" y="1851745"/>
            <a:ext cx="2143881" cy="3526499"/>
          </a:xfrm>
          <a:prstGeom prst="rect">
            <a:avLst/>
          </a:prstGeom>
        </p:spPr>
      </p:pic>
      <p:pic>
        <p:nvPicPr>
          <p:cNvPr id="16" name="图片 15"/>
          <p:cNvPicPr>
            <a:picLocks noChangeAspect="1"/>
          </p:cNvPicPr>
          <p:nvPr>
            <p:custDataLst>
              <p:tags r:id="rId4"/>
            </p:custDataLst>
          </p:nvPr>
        </p:nvPicPr>
        <p:blipFill>
          <a:blip r:embed="rId17"/>
          <a:stretch>
            <a:fillRect/>
          </a:stretch>
        </p:blipFill>
        <p:spPr>
          <a:xfrm>
            <a:off x="7126382" y="2046904"/>
            <a:ext cx="2140646" cy="3526499"/>
          </a:xfrm>
          <a:prstGeom prst="rect">
            <a:avLst/>
          </a:prstGeom>
        </p:spPr>
      </p:pic>
      <p:grpSp>
        <p:nvGrpSpPr>
          <p:cNvPr id="26" name="组合 25"/>
          <p:cNvGrpSpPr/>
          <p:nvPr>
            <p:custDataLst>
              <p:tags r:id="rId5"/>
            </p:custDataLst>
          </p:nvPr>
        </p:nvGrpSpPr>
        <p:grpSpPr>
          <a:xfrm>
            <a:off x="317636" y="1177122"/>
            <a:ext cx="2068451" cy="415586"/>
            <a:chOff x="236084" y="1998769"/>
            <a:chExt cx="2068451" cy="415586"/>
          </a:xfrm>
        </p:grpSpPr>
        <p:sp>
          <p:nvSpPr>
            <p:cNvPr id="18" name="矩形 17"/>
            <p:cNvSpPr/>
            <p:nvPr>
              <p:custDataLst>
                <p:tags r:id="rId12"/>
              </p:custDataLst>
            </p:nvPr>
          </p:nvSpPr>
          <p:spPr>
            <a:xfrm flipV="1">
              <a:off x="261472" y="2368635"/>
              <a:ext cx="2043063" cy="457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custDataLst>
                <p:tags r:id="rId13"/>
              </p:custDataLst>
            </p:nvPr>
          </p:nvSpPr>
          <p:spPr>
            <a:xfrm>
              <a:off x="236084" y="1998769"/>
              <a:ext cx="1963419" cy="400110"/>
            </a:xfrm>
            <a:prstGeom prst="rect">
              <a:avLst/>
            </a:prstGeom>
            <a:noFill/>
          </p:spPr>
          <p:txBody>
            <a:bodyPr wrap="square" rtlCol="0">
              <a:spAutoFit/>
            </a:bodyPr>
            <a:lstStyle/>
            <a:p>
              <a:r>
                <a:rPr lang="zh-CN" altLang="en-US" sz="2000" b="1" dirty="0"/>
                <a:t>语音识别界面</a:t>
              </a:r>
              <a:r>
                <a:rPr lang="en-US" altLang="zh-CN" sz="2000" b="1" dirty="0"/>
                <a:t>:</a:t>
              </a:r>
              <a:endParaRPr lang="zh-CN" altLang="en-US" sz="2000" b="1" dirty="0"/>
            </a:p>
          </p:txBody>
        </p:sp>
      </p:grpSp>
      <p:grpSp>
        <p:nvGrpSpPr>
          <p:cNvPr id="27" name="组合 26"/>
          <p:cNvGrpSpPr/>
          <p:nvPr>
            <p:custDataLst>
              <p:tags r:id="rId6"/>
            </p:custDataLst>
          </p:nvPr>
        </p:nvGrpSpPr>
        <p:grpSpPr>
          <a:xfrm>
            <a:off x="3637366" y="1384915"/>
            <a:ext cx="2165670" cy="415586"/>
            <a:chOff x="236084" y="1998769"/>
            <a:chExt cx="2068451" cy="415586"/>
          </a:xfrm>
        </p:grpSpPr>
        <p:sp>
          <p:nvSpPr>
            <p:cNvPr id="28" name="矩形 27"/>
            <p:cNvSpPr/>
            <p:nvPr>
              <p:custDataLst>
                <p:tags r:id="rId10"/>
              </p:custDataLst>
            </p:nvPr>
          </p:nvSpPr>
          <p:spPr>
            <a:xfrm flipV="1">
              <a:off x="261472" y="2368635"/>
              <a:ext cx="2043063" cy="457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custDataLst>
                <p:tags r:id="rId11"/>
              </p:custDataLst>
            </p:nvPr>
          </p:nvSpPr>
          <p:spPr>
            <a:xfrm>
              <a:off x="236084" y="1998769"/>
              <a:ext cx="1963419" cy="400110"/>
            </a:xfrm>
            <a:prstGeom prst="rect">
              <a:avLst/>
            </a:prstGeom>
            <a:noFill/>
          </p:spPr>
          <p:txBody>
            <a:bodyPr wrap="square" rtlCol="0">
              <a:spAutoFit/>
            </a:bodyPr>
            <a:lstStyle/>
            <a:p>
              <a:r>
                <a:rPr lang="zh-CN" altLang="en-US" sz="2000" b="1" dirty="0"/>
                <a:t>设备管理界面</a:t>
              </a:r>
              <a:r>
                <a:rPr lang="en-US" altLang="zh-CN" sz="2000" b="1" dirty="0"/>
                <a:t>:</a:t>
              </a:r>
              <a:endParaRPr lang="zh-CN" altLang="en-US" sz="2000" b="1" dirty="0"/>
            </a:p>
          </p:txBody>
        </p:sp>
      </p:grpSp>
      <p:grpSp>
        <p:nvGrpSpPr>
          <p:cNvPr id="30" name="组合 29"/>
          <p:cNvGrpSpPr/>
          <p:nvPr>
            <p:custDataLst>
              <p:tags r:id="rId7"/>
            </p:custDataLst>
          </p:nvPr>
        </p:nvGrpSpPr>
        <p:grpSpPr>
          <a:xfrm>
            <a:off x="7098723" y="1592708"/>
            <a:ext cx="2168305" cy="415586"/>
            <a:chOff x="236084" y="1998769"/>
            <a:chExt cx="2068451" cy="415586"/>
          </a:xfrm>
        </p:grpSpPr>
        <p:sp>
          <p:nvSpPr>
            <p:cNvPr id="31" name="矩形 30"/>
            <p:cNvSpPr/>
            <p:nvPr>
              <p:custDataLst>
                <p:tags r:id="rId8"/>
              </p:custDataLst>
            </p:nvPr>
          </p:nvSpPr>
          <p:spPr>
            <a:xfrm flipV="1">
              <a:off x="261472" y="2368635"/>
              <a:ext cx="2043063" cy="457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custDataLst>
                <p:tags r:id="rId9"/>
              </p:custDataLst>
            </p:nvPr>
          </p:nvSpPr>
          <p:spPr>
            <a:xfrm>
              <a:off x="236084" y="1998769"/>
              <a:ext cx="1963419" cy="400110"/>
            </a:xfrm>
            <a:prstGeom prst="rect">
              <a:avLst/>
            </a:prstGeom>
            <a:noFill/>
          </p:spPr>
          <p:txBody>
            <a:bodyPr wrap="square" rtlCol="0">
              <a:spAutoFit/>
            </a:bodyPr>
            <a:lstStyle/>
            <a:p>
              <a:r>
                <a:rPr lang="zh-CN" altLang="en-US" sz="2000" b="1" dirty="0"/>
                <a:t>用户设置界面</a:t>
              </a:r>
              <a:r>
                <a:rPr lang="en-US" altLang="zh-CN" sz="2000" b="1" dirty="0"/>
                <a:t>:</a:t>
              </a:r>
              <a:endParaRPr lang="zh-CN" altLang="en-US" sz="2000" b="1" dirty="0"/>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418145" y="2295084"/>
            <a:ext cx="4329775" cy="1754326"/>
          </a:xfrm>
          <a:prstGeom prst="rect">
            <a:avLst/>
          </a:prstGeom>
          <a:noFill/>
        </p:spPr>
        <p:txBody>
          <a:bodyPr wrap="square" rtlCol="0">
            <a:spAutoFit/>
          </a:bodyPr>
          <a:lstStyle/>
          <a:p>
            <a:r>
              <a:rPr lang="zh-CN" altLang="en-US" sz="3600" b="1" dirty="0">
                <a:latin typeface="+mn-ea"/>
              </a:rPr>
              <a:t>界面设计   </a:t>
            </a:r>
            <a:endParaRPr lang="en-US" altLang="zh-CN" sz="3600" b="1" dirty="0">
              <a:latin typeface="+mn-ea"/>
            </a:endParaRPr>
          </a:p>
          <a:p>
            <a:r>
              <a:rPr lang="en-US" altLang="zh-CN" sz="3600" b="1" dirty="0">
                <a:latin typeface="+mn-ea"/>
              </a:rPr>
              <a:t>Interface</a:t>
            </a:r>
          </a:p>
          <a:p>
            <a:r>
              <a:rPr lang="en-US" altLang="zh-CN" sz="3600" b="1" dirty="0">
                <a:effectLst/>
                <a:latin typeface="+mn-ea"/>
              </a:rPr>
              <a:t>Design</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界面设计概览</a:t>
            </a:r>
          </a:p>
        </p:txBody>
      </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6720" y="1165225"/>
            <a:ext cx="4629785" cy="197612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indent="-342900" algn="l">
              <a:buFont typeface="Arial" panose="020B0604020202020204" pitchFamily="34" charset="0"/>
              <a:buChar char="•"/>
            </a:pPr>
            <a:r>
              <a:rPr lang="zh-CN" altLang="en-US" b="1">
                <a:solidFill>
                  <a:schemeClr val="tx1"/>
                </a:solidFill>
              </a:rPr>
              <a:t>可用性原则</a:t>
            </a:r>
            <a:r>
              <a:rPr lang="zh-CN" altLang="en-US">
                <a:solidFill>
                  <a:schemeClr val="tx1"/>
                </a:solidFill>
              </a:rPr>
              <a:t>：界面简约，操作直观</a:t>
            </a:r>
          </a:p>
          <a:p>
            <a:pPr marL="342900" indent="-342900" algn="l">
              <a:buFont typeface="Arial" panose="020B0604020202020204" pitchFamily="34" charset="0"/>
              <a:buChar char="•"/>
            </a:pPr>
            <a:r>
              <a:rPr lang="zh-CN" altLang="en-US" b="1">
                <a:solidFill>
                  <a:schemeClr val="tx1"/>
                </a:solidFill>
              </a:rPr>
              <a:t>可访问性原则</a:t>
            </a:r>
            <a:r>
              <a:rPr lang="zh-CN" altLang="en-US">
                <a:solidFill>
                  <a:schemeClr val="tx1"/>
                </a:solidFill>
              </a:rPr>
              <a:t>：语音交互降低使用门槛</a:t>
            </a:r>
          </a:p>
          <a:p>
            <a:pPr marL="342900" indent="-342900" algn="l">
              <a:buFont typeface="Arial" panose="020B0604020202020204" pitchFamily="34" charset="0"/>
              <a:buChar char="•"/>
            </a:pPr>
            <a:r>
              <a:rPr lang="zh-CN" altLang="en-US" b="1">
                <a:solidFill>
                  <a:schemeClr val="tx1"/>
                </a:solidFill>
              </a:rPr>
              <a:t>一致性原则</a:t>
            </a:r>
            <a:r>
              <a:rPr lang="zh-CN" altLang="en-US">
                <a:solidFill>
                  <a:schemeClr val="tx1"/>
                </a:solidFill>
              </a:rPr>
              <a:t>：统一的视觉语言和交互模式</a:t>
            </a:r>
          </a:p>
          <a:p>
            <a:pPr marL="342900" indent="-342900" algn="l">
              <a:buFont typeface="Arial" panose="020B0604020202020204" pitchFamily="34" charset="0"/>
              <a:buChar char="•"/>
            </a:pPr>
            <a:r>
              <a:rPr lang="zh-CN" altLang="en-US" b="1">
                <a:solidFill>
                  <a:schemeClr val="tx1"/>
                </a:solidFill>
              </a:rPr>
              <a:t>反馈原则</a:t>
            </a:r>
            <a:r>
              <a:rPr lang="zh-CN" altLang="en-US">
                <a:solidFill>
                  <a:schemeClr val="tx1"/>
                </a:solidFill>
              </a:rPr>
              <a:t>：即时的视觉和触觉反馈</a:t>
            </a:r>
          </a:p>
        </p:txBody>
      </p:sp>
      <p:sp>
        <p:nvSpPr>
          <p:cNvPr id="4" name="圆角矩形 3"/>
          <p:cNvSpPr/>
          <p:nvPr/>
        </p:nvSpPr>
        <p:spPr>
          <a:xfrm>
            <a:off x="398780" y="3801110"/>
            <a:ext cx="4629785" cy="14833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indent="-342900" algn="l">
              <a:buFont typeface="Arial" panose="020B0604020202020204" pitchFamily="34" charset="0"/>
              <a:buChar char="•"/>
            </a:pPr>
            <a:r>
              <a:rPr lang="zh-CN" altLang="en-US">
                <a:solidFill>
                  <a:schemeClr val="tx1"/>
                </a:solidFill>
              </a:rPr>
              <a:t>提升用户体验的流畅性</a:t>
            </a:r>
          </a:p>
          <a:p>
            <a:pPr marL="342900" indent="-342900" algn="l">
              <a:buFont typeface="Arial" panose="020B0604020202020204" pitchFamily="34" charset="0"/>
              <a:buChar char="•"/>
            </a:pPr>
            <a:r>
              <a:rPr lang="zh-CN" altLang="en-US">
                <a:solidFill>
                  <a:schemeClr val="tx1"/>
                </a:solidFill>
              </a:rPr>
              <a:t>降低智能家居控制的学习成本</a:t>
            </a:r>
          </a:p>
          <a:p>
            <a:pPr marL="342900" indent="-342900" algn="l">
              <a:buFont typeface="Arial" panose="020B0604020202020204" pitchFamily="34" charset="0"/>
              <a:buChar char="•"/>
            </a:pPr>
            <a:r>
              <a:rPr lang="zh-CN" altLang="en-US">
                <a:solidFill>
                  <a:schemeClr val="tx1"/>
                </a:solidFill>
              </a:rPr>
              <a:t>实现多模态交互（语音+触控）</a:t>
            </a:r>
          </a:p>
        </p:txBody>
      </p:sp>
      <p:grpSp>
        <p:nvGrpSpPr>
          <p:cNvPr id="5" name="组合 4"/>
          <p:cNvGrpSpPr/>
          <p:nvPr>
            <p:custDataLst>
              <p:tags r:id="rId2"/>
            </p:custDataLst>
          </p:nvPr>
        </p:nvGrpSpPr>
        <p:grpSpPr>
          <a:xfrm>
            <a:off x="426838" y="702907"/>
            <a:ext cx="2370346" cy="399662"/>
            <a:chOff x="84565" y="1261770"/>
            <a:chExt cx="2370346" cy="399662"/>
          </a:xfrm>
        </p:grpSpPr>
        <p:sp>
          <p:nvSpPr>
            <p:cNvPr id="15" name="文本框 14"/>
            <p:cNvSpPr txBox="1"/>
            <p:nvPr>
              <p:custDataLst>
                <p:tags r:id="rId6"/>
              </p:custDataLst>
            </p:nvPr>
          </p:nvSpPr>
          <p:spPr>
            <a:xfrm>
              <a:off x="84565" y="1261770"/>
              <a:ext cx="2370346" cy="39878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设计核心理念：</a:t>
              </a:r>
              <a:endParaRPr lang="zh-CN" altLang="en-US" sz="2000" b="1" dirty="0"/>
            </a:p>
          </p:txBody>
        </p:sp>
        <p:sp>
          <p:nvSpPr>
            <p:cNvPr id="21" name="矩形 20"/>
            <p:cNvSpPr/>
            <p:nvPr>
              <p:custDataLst>
                <p:tags r:id="rId7"/>
              </p:custDataLst>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custDataLst>
              <p:tags r:id="rId3"/>
            </p:custDataLst>
          </p:nvPr>
        </p:nvGrpSpPr>
        <p:grpSpPr>
          <a:xfrm>
            <a:off x="398898" y="3204172"/>
            <a:ext cx="2370346" cy="399662"/>
            <a:chOff x="84565" y="1261770"/>
            <a:chExt cx="2370346" cy="399662"/>
          </a:xfrm>
        </p:grpSpPr>
        <p:sp>
          <p:nvSpPr>
            <p:cNvPr id="16" name="文本框 15"/>
            <p:cNvSpPr txBox="1"/>
            <p:nvPr>
              <p:custDataLst>
                <p:tags r:id="rId4"/>
              </p:custDataLst>
            </p:nvPr>
          </p:nvSpPr>
          <p:spPr>
            <a:xfrm>
              <a:off x="84565" y="1261770"/>
              <a:ext cx="2370346" cy="39878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设计目标：</a:t>
              </a:r>
              <a:endParaRPr lang="zh-CN" altLang="en-US" sz="2000" b="1" dirty="0"/>
            </a:p>
          </p:txBody>
        </p:sp>
        <p:sp>
          <p:nvSpPr>
            <p:cNvPr id="17" name="矩形 16"/>
            <p:cNvSpPr/>
            <p:nvPr>
              <p:custDataLst>
                <p:tags r:id="rId5"/>
              </p:custDataLst>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9"/>
          <a:stretch>
            <a:fillRect/>
          </a:stretch>
        </p:blipFill>
        <p:spPr>
          <a:xfrm>
            <a:off x="6930390" y="621030"/>
            <a:ext cx="3346450" cy="5036820"/>
          </a:xfrm>
          <a:prstGeom prst="rect">
            <a:avLst/>
          </a:prstGeom>
        </p:spPr>
      </p:pic>
      <p:grpSp>
        <p:nvGrpSpPr>
          <p:cNvPr id="25" name="组合 24"/>
          <p:cNvGrpSpPr/>
          <p:nvPr/>
        </p:nvGrpSpPr>
        <p:grpSpPr>
          <a:xfrm>
            <a:off x="5219065" y="1737995"/>
            <a:ext cx="1901190" cy="336550"/>
            <a:chOff x="8219" y="2737"/>
            <a:chExt cx="2994" cy="530"/>
          </a:xfrm>
        </p:grpSpPr>
        <p:sp>
          <p:nvSpPr>
            <p:cNvPr id="20" name="文本框 19"/>
            <p:cNvSpPr txBox="1"/>
            <p:nvPr/>
          </p:nvSpPr>
          <p:spPr>
            <a:xfrm>
              <a:off x="8219" y="2737"/>
              <a:ext cx="2995" cy="531"/>
            </a:xfrm>
            <a:prstGeom prst="rect">
              <a:avLst/>
            </a:prstGeom>
            <a:noFill/>
          </p:spPr>
          <p:txBody>
            <a:bodyPr wrap="square" rtlCol="0">
              <a:spAutoFit/>
            </a:bodyPr>
            <a:lstStyle/>
            <a:p>
              <a:r>
                <a:rPr lang="zh-CN" altLang="en-US" sz="1600">
                  <a:solidFill>
                    <a:srgbClr val="FF0000"/>
                  </a:solidFill>
                </a:rPr>
                <a:t>语音控制按钮</a:t>
              </a:r>
            </a:p>
          </p:txBody>
        </p:sp>
        <p:cxnSp>
          <p:nvCxnSpPr>
            <p:cNvPr id="23" name="直接箭头连接符 22"/>
            <p:cNvCxnSpPr>
              <a:endCxn id="20" idx="3"/>
            </p:cNvCxnSpPr>
            <p:nvPr/>
          </p:nvCxnSpPr>
          <p:spPr>
            <a:xfrm flipV="1">
              <a:off x="10365" y="3003"/>
              <a:ext cx="849" cy="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nvGrpSpPr>
          <p:cNvPr id="26" name="组合 25"/>
          <p:cNvGrpSpPr/>
          <p:nvPr/>
        </p:nvGrpSpPr>
        <p:grpSpPr>
          <a:xfrm>
            <a:off x="5145405" y="1046480"/>
            <a:ext cx="1901825" cy="337185"/>
            <a:chOff x="7903" y="1448"/>
            <a:chExt cx="2995" cy="531"/>
          </a:xfrm>
        </p:grpSpPr>
        <p:sp>
          <p:nvSpPr>
            <p:cNvPr id="27" name="文本框 26"/>
            <p:cNvSpPr txBox="1"/>
            <p:nvPr/>
          </p:nvSpPr>
          <p:spPr>
            <a:xfrm>
              <a:off x="7903" y="1448"/>
              <a:ext cx="2995" cy="531"/>
            </a:xfrm>
            <a:prstGeom prst="rect">
              <a:avLst/>
            </a:prstGeom>
            <a:noFill/>
          </p:spPr>
          <p:txBody>
            <a:bodyPr wrap="square" rtlCol="0">
              <a:spAutoFit/>
            </a:bodyPr>
            <a:lstStyle/>
            <a:p>
              <a:r>
                <a:rPr lang="zh-CN" altLang="en-US" sz="1600">
                  <a:solidFill>
                    <a:srgbClr val="FF0000"/>
                  </a:solidFill>
                </a:rPr>
                <a:t>常用场景区域</a:t>
              </a:r>
            </a:p>
          </p:txBody>
        </p:sp>
        <p:cxnSp>
          <p:nvCxnSpPr>
            <p:cNvPr id="28" name="直接箭头连接符 27"/>
            <p:cNvCxnSpPr>
              <a:endCxn id="27" idx="3"/>
            </p:cNvCxnSpPr>
            <p:nvPr/>
          </p:nvCxnSpPr>
          <p:spPr>
            <a:xfrm flipV="1">
              <a:off x="10049" y="1714"/>
              <a:ext cx="849" cy="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nvGrpSpPr>
          <p:cNvPr id="29" name="组合 28"/>
          <p:cNvGrpSpPr/>
          <p:nvPr/>
        </p:nvGrpSpPr>
        <p:grpSpPr>
          <a:xfrm>
            <a:off x="5145405" y="2730500"/>
            <a:ext cx="1901825" cy="337185"/>
            <a:chOff x="7703" y="3900"/>
            <a:chExt cx="2995" cy="531"/>
          </a:xfrm>
        </p:grpSpPr>
        <p:sp>
          <p:nvSpPr>
            <p:cNvPr id="30" name="文本框 29"/>
            <p:cNvSpPr txBox="1"/>
            <p:nvPr/>
          </p:nvSpPr>
          <p:spPr>
            <a:xfrm>
              <a:off x="7703" y="3900"/>
              <a:ext cx="2995" cy="531"/>
            </a:xfrm>
            <a:prstGeom prst="rect">
              <a:avLst/>
            </a:prstGeom>
            <a:noFill/>
          </p:spPr>
          <p:txBody>
            <a:bodyPr wrap="square" rtlCol="0">
              <a:spAutoFit/>
            </a:bodyPr>
            <a:lstStyle/>
            <a:p>
              <a:r>
                <a:rPr lang="zh-CN" altLang="en-US" sz="1600">
                  <a:solidFill>
                    <a:srgbClr val="FF0000"/>
                  </a:solidFill>
                </a:rPr>
                <a:t>房间选择区域</a:t>
              </a:r>
            </a:p>
          </p:txBody>
        </p:sp>
        <p:cxnSp>
          <p:nvCxnSpPr>
            <p:cNvPr id="31" name="直接箭头连接符 30"/>
            <p:cNvCxnSpPr>
              <a:endCxn id="30" idx="3"/>
            </p:cNvCxnSpPr>
            <p:nvPr/>
          </p:nvCxnSpPr>
          <p:spPr>
            <a:xfrm flipV="1">
              <a:off x="9849" y="4166"/>
              <a:ext cx="849" cy="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nvGrpSpPr>
          <p:cNvPr id="32" name="组合 31"/>
          <p:cNvGrpSpPr/>
          <p:nvPr/>
        </p:nvGrpSpPr>
        <p:grpSpPr>
          <a:xfrm>
            <a:off x="5219065" y="4424680"/>
            <a:ext cx="1901825" cy="337185"/>
            <a:chOff x="8219" y="2737"/>
            <a:chExt cx="2995" cy="531"/>
          </a:xfrm>
        </p:grpSpPr>
        <p:sp>
          <p:nvSpPr>
            <p:cNvPr id="33" name="文本框 32"/>
            <p:cNvSpPr txBox="1"/>
            <p:nvPr/>
          </p:nvSpPr>
          <p:spPr>
            <a:xfrm>
              <a:off x="8219" y="2737"/>
              <a:ext cx="2995" cy="531"/>
            </a:xfrm>
            <a:prstGeom prst="rect">
              <a:avLst/>
            </a:prstGeom>
            <a:noFill/>
          </p:spPr>
          <p:txBody>
            <a:bodyPr wrap="square" rtlCol="0">
              <a:spAutoFit/>
            </a:bodyPr>
            <a:lstStyle/>
            <a:p>
              <a:r>
                <a:rPr lang="zh-CN" altLang="en-US" sz="1600">
                  <a:solidFill>
                    <a:srgbClr val="FF0000"/>
                  </a:solidFill>
                </a:rPr>
                <a:t>设备详情区域</a:t>
              </a:r>
            </a:p>
          </p:txBody>
        </p:sp>
        <p:cxnSp>
          <p:nvCxnSpPr>
            <p:cNvPr id="34" name="直接箭头连接符 33"/>
            <p:cNvCxnSpPr>
              <a:endCxn id="33" idx="3"/>
            </p:cNvCxnSpPr>
            <p:nvPr/>
          </p:nvCxnSpPr>
          <p:spPr>
            <a:xfrm flipV="1">
              <a:off x="10365" y="3003"/>
              <a:ext cx="849" cy="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795" y="137160"/>
            <a:ext cx="4657090"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语音识别界面</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自然语言处理入口</a:t>
            </a:r>
          </a:p>
        </p:txBody>
      </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61645" y="697230"/>
            <a:ext cx="5640705" cy="730250"/>
          </a:xfrm>
          <a:prstGeom prst="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285750" indent="-285750" algn="l">
              <a:buFont typeface="Arial" panose="020B0604020202020204" pitchFamily="34" charset="0"/>
              <a:buChar char="•"/>
            </a:pPr>
            <a:r>
              <a:rPr lang="zh-CN" altLang="en-US" b="1">
                <a:solidFill>
                  <a:schemeClr val="tx1"/>
                </a:solidFill>
              </a:rPr>
              <a:t>Norman's设计原则</a:t>
            </a:r>
            <a:r>
              <a:rPr lang="zh-CN" altLang="en-US">
                <a:solidFill>
                  <a:schemeClr val="tx1"/>
                </a:solidFill>
              </a:rPr>
              <a:t>：可视性、映射、约束、反馈</a:t>
            </a:r>
          </a:p>
          <a:p>
            <a:pPr marL="285750" indent="-285750" algn="l">
              <a:buFont typeface="Arial" panose="020B0604020202020204" pitchFamily="34" charset="0"/>
              <a:buChar char="•"/>
            </a:pPr>
            <a:r>
              <a:rPr lang="zh-CN" altLang="en-US" b="1">
                <a:solidFill>
                  <a:schemeClr val="tx1"/>
                </a:solidFill>
              </a:rPr>
              <a:t>语音交互设计</a:t>
            </a:r>
            <a:r>
              <a:rPr lang="zh-CN" altLang="en-US">
                <a:solidFill>
                  <a:schemeClr val="tx1"/>
                </a:solidFill>
              </a:rPr>
              <a:t>：基于会话式UI原则</a:t>
            </a:r>
          </a:p>
        </p:txBody>
      </p:sp>
      <p:sp>
        <p:nvSpPr>
          <p:cNvPr id="15" name="圆角矩形 14"/>
          <p:cNvSpPr/>
          <p:nvPr/>
        </p:nvSpPr>
        <p:spPr>
          <a:xfrm>
            <a:off x="4601845" y="1559560"/>
            <a:ext cx="4094480" cy="123952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r>
              <a:rPr lang="zh-CN" altLang="en-US" b="1">
                <a:solidFill>
                  <a:schemeClr val="tx1"/>
                </a:solidFill>
              </a:rPr>
              <a:t>功能说明</a:t>
            </a:r>
          </a:p>
          <a:p>
            <a:pPr marL="285750" indent="-285750" algn="l">
              <a:buFont typeface="Arial" panose="020B0604020202020204" pitchFamily="34" charset="0"/>
              <a:buChar char="•"/>
            </a:pPr>
            <a:r>
              <a:rPr lang="zh-CN" altLang="en-US">
                <a:solidFill>
                  <a:schemeClr val="tx1"/>
                </a:solidFill>
              </a:rPr>
              <a:t>全局语音输入触发</a:t>
            </a:r>
          </a:p>
          <a:p>
            <a:pPr marL="285750" indent="-285750" algn="l">
              <a:buFont typeface="Arial" panose="020B0604020202020204" pitchFamily="34" charset="0"/>
              <a:buChar char="•"/>
            </a:pPr>
            <a:r>
              <a:rPr lang="zh-CN" altLang="en-US">
                <a:solidFill>
                  <a:schemeClr val="tx1"/>
                </a:solidFill>
              </a:rPr>
              <a:t>智能命令解析</a:t>
            </a:r>
          </a:p>
          <a:p>
            <a:pPr marL="285750" indent="-285750" algn="l">
              <a:buFont typeface="Arial" panose="020B0604020202020204" pitchFamily="34" charset="0"/>
              <a:buChar char="•"/>
            </a:pPr>
            <a:r>
              <a:rPr lang="zh-CN" altLang="en-US">
                <a:solidFill>
                  <a:schemeClr val="tx1"/>
                </a:solidFill>
              </a:rPr>
              <a:t>实时状态反馈</a:t>
            </a:r>
          </a:p>
        </p:txBody>
      </p:sp>
      <p:pic>
        <p:nvPicPr>
          <p:cNvPr id="18" name="f9c330769789e8df97fb224bee718b50">
            <a:hlinkClick r:id="" action="ppaction://media"/>
          </p:cNvPr>
          <p:cNvPicPr/>
          <p:nvPr>
            <a:videoFile r:link="rId3"/>
            <p:extLst>
              <p:ext uri="{DAA4B4D4-6D71-4841-9C94-3DE7FCFB9230}">
                <p14:media xmlns:p14="http://schemas.microsoft.com/office/powerpoint/2010/main" r:embed="rId2"/>
              </p:ext>
            </p:extLst>
          </p:nvPr>
        </p:nvPicPr>
        <p:blipFill>
          <a:blip r:embed="rId5"/>
          <a:stretch>
            <a:fillRect/>
          </a:stretch>
        </p:blipFill>
        <p:spPr>
          <a:xfrm>
            <a:off x="1296035" y="1513205"/>
            <a:ext cx="2430145" cy="4200525"/>
          </a:xfrm>
          <a:prstGeom prst="rect">
            <a:avLst/>
          </a:prstGeom>
        </p:spPr>
      </p:pic>
      <p:sp>
        <p:nvSpPr>
          <p:cNvPr id="19" name="圆角矩形 18"/>
          <p:cNvSpPr/>
          <p:nvPr/>
        </p:nvSpPr>
        <p:spPr>
          <a:xfrm>
            <a:off x="4601845" y="2922905"/>
            <a:ext cx="4158615" cy="23183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endParaRPr lang="zh-CN" altLang="en-US" b="1">
              <a:solidFill>
                <a:schemeClr val="tx1"/>
              </a:solidFill>
            </a:endParaRPr>
          </a:p>
          <a:p>
            <a:pPr indent="0" algn="l">
              <a:buFont typeface="Arial" panose="020B0604020202020204" pitchFamily="34" charset="0"/>
              <a:buNone/>
            </a:pPr>
            <a:endParaRPr lang="zh-CN" altLang="en-US" b="1">
              <a:solidFill>
                <a:schemeClr val="tx1"/>
              </a:solidFill>
            </a:endParaRPr>
          </a:p>
          <a:p>
            <a:pPr indent="0" algn="l">
              <a:buFont typeface="Arial" panose="020B0604020202020204" pitchFamily="34" charset="0"/>
              <a:buNone/>
            </a:pPr>
            <a:r>
              <a:rPr lang="zh-CN" altLang="en-US" b="1">
                <a:solidFill>
                  <a:schemeClr val="tx1"/>
                </a:solidFill>
              </a:rPr>
              <a:t>交互细节说明</a:t>
            </a:r>
          </a:p>
          <a:p>
            <a:pPr marL="342900" indent="-342900" algn="l">
              <a:buFont typeface="Arial" panose="020B0604020202020204" pitchFamily="34" charset="0"/>
              <a:buAutoNum type="arabicPeriod"/>
            </a:pPr>
            <a:r>
              <a:rPr lang="zh-CN" altLang="en-US">
                <a:solidFill>
                  <a:schemeClr val="tx1"/>
                </a:solidFill>
              </a:rPr>
              <a:t>浮动动画引导操作</a:t>
            </a:r>
          </a:p>
          <a:p>
            <a:pPr marL="342900" indent="-342900" algn="l">
              <a:buFont typeface="Arial" panose="020B0604020202020204" pitchFamily="34" charset="0"/>
              <a:buAutoNum type="arabicPeriod"/>
            </a:pPr>
            <a:r>
              <a:rPr lang="zh-CN" altLang="en-US">
                <a:solidFill>
                  <a:schemeClr val="tx1"/>
                </a:solidFill>
              </a:rPr>
              <a:t>视觉反馈层级</a:t>
            </a:r>
          </a:p>
          <a:p>
            <a:pPr marL="285750" indent="-285750" algn="l">
              <a:buFont typeface="Arial" panose="020B0604020202020204" pitchFamily="34" charset="0"/>
              <a:buChar char="•"/>
            </a:pPr>
            <a:r>
              <a:rPr lang="zh-CN" altLang="en-US">
                <a:solidFill>
                  <a:schemeClr val="tx1"/>
                </a:solidFill>
              </a:rPr>
              <a:t>待机状态：静态输入图标</a:t>
            </a:r>
          </a:p>
          <a:p>
            <a:pPr marL="285750" indent="-285750" algn="l">
              <a:buFont typeface="Arial" panose="020B0604020202020204" pitchFamily="34" charset="0"/>
              <a:buChar char="•"/>
            </a:pPr>
            <a:r>
              <a:rPr lang="zh-CN" altLang="en-US">
                <a:solidFill>
                  <a:schemeClr val="tx1"/>
                </a:solidFill>
              </a:rPr>
              <a:t>监听状态：波动圆形动画</a:t>
            </a:r>
          </a:p>
          <a:p>
            <a:pPr marL="285750" indent="-285750" algn="l">
              <a:buFont typeface="Arial" panose="020B0604020202020204" pitchFamily="34" charset="0"/>
              <a:buChar char="•"/>
            </a:pPr>
            <a:r>
              <a:rPr lang="zh-CN" altLang="en-US">
                <a:solidFill>
                  <a:schemeClr val="tx1"/>
                </a:solidFill>
              </a:rPr>
              <a:t>实时识别：实时文字映射输入</a:t>
            </a:r>
          </a:p>
          <a:p>
            <a:pPr marL="285750" indent="-285750" algn="l">
              <a:buFont typeface="Arial" panose="020B0604020202020204" pitchFamily="34" charset="0"/>
              <a:buChar char="•"/>
            </a:pPr>
            <a:r>
              <a:rPr lang="zh-CN" altLang="en-US">
                <a:solidFill>
                  <a:schemeClr val="tx1"/>
                </a:solidFill>
              </a:rPr>
              <a:t>完成状态：指令识别结果显示</a:t>
            </a:r>
          </a:p>
          <a:p>
            <a:pPr indent="0" algn="l">
              <a:buFont typeface="Arial" panose="020B0604020202020204" pitchFamily="34" charset="0"/>
              <a:buNone/>
            </a:pPr>
            <a:endParaRPr lang="zh-CN" altLang="en-US">
              <a:solidFill>
                <a:schemeClr val="tx1"/>
              </a:solidFill>
            </a:endParaRPr>
          </a:p>
          <a:p>
            <a:pPr indent="0" algn="l">
              <a:buFont typeface="Arial" panose="020B0604020202020204" pitchFamily="34" charset="0"/>
              <a:buNone/>
            </a:pPr>
            <a:endParaRPr lang="zh-CN" altLang="en-US">
              <a:solidFill>
                <a:schemeClr val="tx1"/>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8" fill="hold" display="1">
                  <p:stCondLst>
                    <p:cond delay="indefinite"/>
                  </p:stCondLst>
                </p:cTn>
                <p:tgtEl>
                  <p:spTgt spid="18"/>
                </p:tgtEl>
              </p:cMediaNode>
            </p:video>
          </p:childTnLst>
        </p:cTn>
      </p:par>
    </p:tnLst>
    <p:bldLst>
      <p:bldP spid="2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15_Outline/20240115/images_object_1_1000/c47e092d-0574-47bb-aba5-c81f36fde02a-4.source.default.zh-Hans.jpg"/>
  <p:tag name="OFFICEPLUS.THEME" val="New_Batches_0115_Outline/20240115/images_object_1_1000/c47e092d-0574-47bb-aba5-c81f36fde02a-4.source.default.zh-Hans-9.pptx"/>
  <p:tag name="OFFICEPLUS.OUTLINE" val="963030"/>
  <p:tag name="OFFICEPLUS.OUTLINEEXTERNAL" val="c902c004-d8a0-4feb-1cf6-1484927aefc9"/>
  <p:tag name="COMMONDATA" val="eyJoZGlkIjoiZGE2Y2ViOGMwMWY2NmQyZTg5NzVlZTRiZmZiMzhhNjI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428814"/>
</p:tagLst>
</file>

<file path=ppt/tags/tag19.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6.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27.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428813"/>
</p:tagLst>
</file>

<file path=ppt/tags/tag30.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1.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428815"/>
</p:tagLst>
</file>

<file path=ppt/tags/tag32.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3.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4.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5.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6.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7.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8.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9.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0.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428816"/>
</p:tagLst>
</file>

<file path=ppt/tags/tag41.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2.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3.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46.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5.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345D74"/>
      </a:accent1>
      <a:accent2>
        <a:srgbClr val="819891"/>
      </a:accent2>
      <a:accent3>
        <a:srgbClr val="525E5C"/>
      </a:accent3>
      <a:accent4>
        <a:srgbClr val="5BABBE"/>
      </a:accent4>
      <a:accent5>
        <a:srgbClr val="6C6C6C"/>
      </a:accent5>
      <a:accent6>
        <a:srgbClr val="8C8C8C"/>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1195</Words>
  <Application>Microsoft Office PowerPoint</Application>
  <PresentationFormat>宽屏</PresentationFormat>
  <Paragraphs>193</Paragraphs>
  <Slides>25</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Söhne</vt:lpstr>
      <vt:lpstr>等线</vt:lpstr>
      <vt:lpstr>华文细黑</vt:lpstr>
      <vt:lpstr>微软雅黑</vt:lpstr>
      <vt:lpstr>Arial</vt:lpstr>
      <vt:lpstr>Consolas</vt:lpstr>
      <vt:lpstr>Designed by 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Listening</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Wing-WR</cp:lastModifiedBy>
  <cp:revision>19</cp:revision>
  <dcterms:created xsi:type="dcterms:W3CDTF">2023-07-20T03:04:00Z</dcterms:created>
  <dcterms:modified xsi:type="dcterms:W3CDTF">2025-06-16T14:36:12Z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C0359FEC38C846DE84871033C9BFDFCF_12</vt:lpwstr>
  </property>
  <property fmtid="{D5CDD505-2E9C-101B-9397-08002B2CF9AE}" pid="3" name="KSOProductBuildVer">
    <vt:lpwstr>2052-12.1.0.17827</vt:lpwstr>
  </property>
</Properties>
</file>